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7" r:id="rId4"/>
    <p:sldId id="316" r:id="rId5"/>
    <p:sldId id="317" r:id="rId6"/>
    <p:sldId id="318" r:id="rId7"/>
    <p:sldId id="321" r:id="rId8"/>
    <p:sldId id="320" r:id="rId9"/>
    <p:sldId id="322" r:id="rId10"/>
    <p:sldId id="323" r:id="rId11"/>
    <p:sldId id="324" r:id="rId12"/>
    <p:sldId id="325" r:id="rId13"/>
    <p:sldId id="326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FF9933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22875-26CD-487C-B9DF-C2201F309329}" type="datetimeFigureOut">
              <a:rPr lang="en-US" smtClean="0"/>
              <a:t>8/23/2018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D6DA-5B13-4877-A273-0373B65258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3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D6DA-5B13-4877-A273-0373B652585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4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674" y="4859742"/>
            <a:ext cx="602585" cy="27384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538" y="4921559"/>
            <a:ext cx="602585" cy="202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0" y="57150"/>
            <a:ext cx="9144000" cy="5086350"/>
            <a:chOff x="0" y="76200"/>
            <a:chExt cx="9144000" cy="6781800"/>
          </a:xfrm>
        </p:grpSpPr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4560888" y="763588"/>
              <a:ext cx="4572000" cy="2746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1822450" y="908050"/>
              <a:ext cx="7315200" cy="0"/>
            </a:xfrm>
            <a:prstGeom prst="line">
              <a:avLst/>
            </a:prstGeom>
            <a:noFill/>
            <a:ln w="25400">
              <a:solidFill>
                <a:srgbClr val="DECE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8391525" y="687388"/>
              <a:ext cx="228600" cy="457200"/>
            </a:xfrm>
            <a:prstGeom prst="rect">
              <a:avLst/>
            </a:prstGeom>
            <a:solidFill>
              <a:srgbClr val="B5BDD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5" name="Group 25"/>
            <p:cNvGrpSpPr>
              <a:grpSpLocks noChangeAspect="1"/>
            </p:cNvGrpSpPr>
            <p:nvPr userDrawn="1"/>
          </p:nvGrpSpPr>
          <p:grpSpPr bwMode="auto">
            <a:xfrm>
              <a:off x="151753" y="76200"/>
              <a:ext cx="1344991" cy="1371647"/>
              <a:chOff x="1446" y="1544"/>
              <a:chExt cx="5548" cy="5669"/>
            </a:xfrm>
          </p:grpSpPr>
          <p:grpSp>
            <p:nvGrpSpPr>
              <p:cNvPr id="28" name="Group 26"/>
              <p:cNvGrpSpPr>
                <a:grpSpLocks noChangeAspect="1"/>
              </p:cNvGrpSpPr>
              <p:nvPr/>
            </p:nvGrpSpPr>
            <p:grpSpPr bwMode="auto">
              <a:xfrm>
                <a:off x="1446" y="3413"/>
                <a:ext cx="3716" cy="2865"/>
                <a:chOff x="1335" y="10115"/>
                <a:chExt cx="3716" cy="2865"/>
              </a:xfrm>
            </p:grpSpPr>
            <p:sp>
              <p:nvSpPr>
                <p:cNvPr id="33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1868" y="10115"/>
                  <a:ext cx="2654" cy="2563"/>
                </a:xfrm>
                <a:prstGeom prst="ellips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Oval 28"/>
                <p:cNvSpPr>
                  <a:spLocks noChangeAspect="1" noChangeArrowheads="1"/>
                </p:cNvSpPr>
                <p:nvPr/>
              </p:nvSpPr>
              <p:spPr bwMode="auto">
                <a:xfrm>
                  <a:off x="2398" y="10117"/>
                  <a:ext cx="1591" cy="2563"/>
                </a:xfrm>
                <a:prstGeom prst="ellips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3198" y="10117"/>
                  <a:ext cx="0" cy="2563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1866" y="11430"/>
                  <a:ext cx="2654" cy="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335" y="12903"/>
                  <a:ext cx="3716" cy="0"/>
                </a:xfrm>
                <a:prstGeom prst="line">
                  <a:avLst/>
                </a:pr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32"/>
                <p:cNvSpPr>
                  <a:spLocks noChangeAspect="1"/>
                </p:cNvSpPr>
                <p:nvPr/>
              </p:nvSpPr>
              <p:spPr bwMode="auto">
                <a:xfrm>
                  <a:off x="3200" y="12617"/>
                  <a:ext cx="1790" cy="277"/>
                </a:xfrm>
                <a:custGeom>
                  <a:avLst/>
                  <a:gdLst>
                    <a:gd name="T0" fmla="*/ 0 w 607"/>
                    <a:gd name="T1" fmla="*/ 3405 h 79"/>
                    <a:gd name="T2" fmla="*/ 3329 w 607"/>
                    <a:gd name="T3" fmla="*/ 344 h 79"/>
                    <a:gd name="T4" fmla="*/ 8104 w 607"/>
                    <a:gd name="T5" fmla="*/ 1339 h 79"/>
                    <a:gd name="T6" fmla="*/ 13025 w 607"/>
                    <a:gd name="T7" fmla="*/ 2497 h 79"/>
                    <a:gd name="T8" fmla="*/ 15567 w 607"/>
                    <a:gd name="T9" fmla="*/ 1083 h 7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07" h="79">
                      <a:moveTo>
                        <a:pt x="0" y="79"/>
                      </a:moveTo>
                      <a:cubicBezTo>
                        <a:pt x="38" y="47"/>
                        <a:pt x="77" y="16"/>
                        <a:pt x="130" y="8"/>
                      </a:cubicBezTo>
                      <a:cubicBezTo>
                        <a:pt x="183" y="0"/>
                        <a:pt x="253" y="23"/>
                        <a:pt x="316" y="31"/>
                      </a:cubicBezTo>
                      <a:cubicBezTo>
                        <a:pt x="379" y="39"/>
                        <a:pt x="460" y="59"/>
                        <a:pt x="508" y="58"/>
                      </a:cubicBezTo>
                      <a:cubicBezTo>
                        <a:pt x="556" y="57"/>
                        <a:pt x="581" y="41"/>
                        <a:pt x="607" y="25"/>
                      </a:cubicBez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33"/>
                <p:cNvSpPr>
                  <a:spLocks noChangeAspect="1"/>
                </p:cNvSpPr>
                <p:nvPr/>
              </p:nvSpPr>
              <p:spPr bwMode="auto">
                <a:xfrm rot="10800000" flipV="1">
                  <a:off x="1407" y="12617"/>
                  <a:ext cx="1791" cy="277"/>
                </a:xfrm>
                <a:custGeom>
                  <a:avLst/>
                  <a:gdLst>
                    <a:gd name="T0" fmla="*/ 0 w 607"/>
                    <a:gd name="T1" fmla="*/ 3405 h 79"/>
                    <a:gd name="T2" fmla="*/ 3343 w 607"/>
                    <a:gd name="T3" fmla="*/ 344 h 79"/>
                    <a:gd name="T4" fmla="*/ 8114 w 607"/>
                    <a:gd name="T5" fmla="*/ 1339 h 79"/>
                    <a:gd name="T6" fmla="*/ 13050 w 607"/>
                    <a:gd name="T7" fmla="*/ 2497 h 79"/>
                    <a:gd name="T8" fmla="*/ 15591 w 607"/>
                    <a:gd name="T9" fmla="*/ 1083 h 7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07" h="79">
                      <a:moveTo>
                        <a:pt x="0" y="79"/>
                      </a:moveTo>
                      <a:cubicBezTo>
                        <a:pt x="38" y="47"/>
                        <a:pt x="77" y="16"/>
                        <a:pt x="130" y="8"/>
                      </a:cubicBezTo>
                      <a:cubicBezTo>
                        <a:pt x="183" y="0"/>
                        <a:pt x="253" y="23"/>
                        <a:pt x="316" y="31"/>
                      </a:cubicBezTo>
                      <a:cubicBezTo>
                        <a:pt x="379" y="39"/>
                        <a:pt x="460" y="59"/>
                        <a:pt x="508" y="58"/>
                      </a:cubicBezTo>
                      <a:cubicBezTo>
                        <a:pt x="556" y="57"/>
                        <a:pt x="581" y="41"/>
                        <a:pt x="607" y="25"/>
                      </a:cubicBezTo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rc 34"/>
                <p:cNvSpPr>
                  <a:spLocks noChangeAspect="1"/>
                </p:cNvSpPr>
                <p:nvPr/>
              </p:nvSpPr>
              <p:spPr bwMode="auto">
                <a:xfrm flipV="1">
                  <a:off x="3023" y="12884"/>
                  <a:ext cx="365" cy="96"/>
                </a:xfrm>
                <a:custGeom>
                  <a:avLst/>
                  <a:gdLst>
                    <a:gd name="T0" fmla="*/ 0 w 42033"/>
                    <a:gd name="T1" fmla="*/ 0 h 21600"/>
                    <a:gd name="T2" fmla="*/ 0 w 42033"/>
                    <a:gd name="T3" fmla="*/ 0 h 21600"/>
                    <a:gd name="T4" fmla="*/ 0 w 4203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033" h="21600" fill="none" extrusionOk="0">
                      <a:moveTo>
                        <a:pt x="0" y="15494"/>
                      </a:moveTo>
                      <a:cubicBezTo>
                        <a:pt x="2707" y="6307"/>
                        <a:pt x="11141" y="-1"/>
                        <a:pt x="20719" y="0"/>
                      </a:cubicBezTo>
                      <a:cubicBezTo>
                        <a:pt x="31296" y="0"/>
                        <a:pt x="40317" y="7659"/>
                        <a:pt x="42033" y="18096"/>
                      </a:cubicBezTo>
                    </a:path>
                    <a:path w="42033" h="21600" stroke="0" extrusionOk="0">
                      <a:moveTo>
                        <a:pt x="0" y="15494"/>
                      </a:moveTo>
                      <a:cubicBezTo>
                        <a:pt x="2707" y="6307"/>
                        <a:pt x="11141" y="-1"/>
                        <a:pt x="20719" y="0"/>
                      </a:cubicBezTo>
                      <a:cubicBezTo>
                        <a:pt x="31296" y="0"/>
                        <a:pt x="40317" y="7659"/>
                        <a:pt x="42033" y="18096"/>
                      </a:cubicBezTo>
                      <a:lnTo>
                        <a:pt x="20719" y="21600"/>
                      </a:lnTo>
                      <a:lnTo>
                        <a:pt x="0" y="15494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CC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35"/>
              <p:cNvGrpSpPr>
                <a:grpSpLocks noChangeAspect="1"/>
              </p:cNvGrpSpPr>
              <p:nvPr/>
            </p:nvGrpSpPr>
            <p:grpSpPr bwMode="auto">
              <a:xfrm>
                <a:off x="1747" y="1544"/>
                <a:ext cx="5247" cy="5669"/>
                <a:chOff x="1438" y="1391"/>
                <a:chExt cx="5247" cy="5669"/>
              </a:xfrm>
            </p:grpSpPr>
            <p:pic>
              <p:nvPicPr>
                <p:cNvPr id="30" name="Picture 36" descr="southeast_asia_map copy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8" y="1391"/>
                  <a:ext cx="4320" cy="56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" name="WordArt 37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3139" y="3555"/>
                  <a:ext cx="1701" cy="85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1" kern="10"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Times New Roman"/>
                      <a:cs typeface="Times New Roman"/>
                    </a:rPr>
                    <a:t>IBL</a:t>
                  </a:r>
                </a:p>
              </p:txBody>
            </p:sp>
            <p:sp>
              <p:nvSpPr>
                <p:cNvPr id="32" name="WordArt 38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4418" y="4742"/>
                  <a:ext cx="2267" cy="56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i="1" kern="10">
                      <a:ln w="9525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entury"/>
                    </a:rPr>
                    <a:t>VietNam</a:t>
                  </a:r>
                </a:p>
              </p:txBody>
            </p:sp>
          </p:grpSp>
        </p:grpSp>
        <p:sp>
          <p:nvSpPr>
            <p:cNvPr id="26" name="Text Box 3"/>
            <p:cNvSpPr txBox="1">
              <a:spLocks noChangeArrowheads="1"/>
            </p:cNvSpPr>
            <p:nvPr userDrawn="1"/>
          </p:nvSpPr>
          <p:spPr bwMode="auto">
            <a:xfrm>
              <a:off x="0" y="6553200"/>
              <a:ext cx="9144000" cy="304800"/>
            </a:xfrm>
            <a:prstGeom prst="rect">
              <a:avLst/>
            </a:prstGeom>
            <a:solidFill>
              <a:srgbClr val="7B7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lIns="36576" tIns="0" rIns="36576" bIns="0"/>
            <a:lstStyle>
              <a:lvl1pPr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FF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dirty="0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pic>
          <p:nvPicPr>
            <p:cNvPr id="27" name="Picture 14" descr="Final-Doing"/>
            <p:cNvPicPr preferRelativeResize="0">
              <a:picLocks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6831" y="3443998"/>
              <a:ext cx="1428291" cy="320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1906434" y="1540400"/>
            <a:ext cx="5340702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“Phải Sống Tăng Trưởng Thuộc Linh”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07628" y="2443343"/>
            <a:ext cx="4929971" cy="837978"/>
            <a:chOff x="2107628" y="2443343"/>
            <a:chExt cx="4929971" cy="837978"/>
          </a:xfrm>
        </p:grpSpPr>
        <p:sp>
          <p:nvSpPr>
            <p:cNvPr id="1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079896" y="2443343"/>
              <a:ext cx="2980801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“Đời sống công nghĩa theo Kinh Thánh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2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107628" y="2667716"/>
              <a:ext cx="4929971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là đời sống giàu kỹ năng sống các nguyên tắc Kinh Thánh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3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420555" y="3098441"/>
              <a:ext cx="4303169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được thể hiện qua đời sống ngày càng rõ nét hơn."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947972" y="2893395"/>
              <a:ext cx="3242441" cy="18288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vi-VN" sz="3600" i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imes New Roman"/>
                  <a:cs typeface="Times New Roman"/>
                </a:rPr>
                <a:t>hầu cho các mỹ đức của Đức Chúa Trời</a:t>
              </a:r>
              <a:endParaRPr lang="en-US" sz="3600" i="1" kern="10" spc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tin kính”: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εὐσέβεια [eusebeia]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“đức sùng kính”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912430" y="3827644"/>
            <a:ext cx="972001" cy="21602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"Nhịn Nhục"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264025" y="3803501"/>
            <a:ext cx="1007555" cy="21602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"Sự Tin Kính"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674409">
            <a:off x="3441285" y="3483279"/>
            <a:ext cx="1799885" cy="179807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9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4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“tình yêu thương anh em”: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φιλαδελφία [philadelphia]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“đức thân ái”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566957" y="3837200"/>
            <a:ext cx="899514" cy="1723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"Tin Kính"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4834469" y="3815028"/>
            <a:ext cx="1799663" cy="21539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vi-VN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"Tình Yêu Thương Anh Em"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674409">
            <a:off x="3011953" y="3493843"/>
            <a:ext cx="1799663" cy="179281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4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“lòng yêu mến”: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Gr. ἀγάπη [agape]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“chí phục vụ”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5562920" y="3780914"/>
            <a:ext cx="1152146" cy="26274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"Lòng Yêu Mến"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0674409">
            <a:off x="3769917" y="3489616"/>
            <a:ext cx="1800625" cy="179602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2420878" y="3799953"/>
            <a:ext cx="1800625" cy="21577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vi-VN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"Tình Yêu Thương Anh Em"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84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4" grpId="0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2724455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“Hãy bắt chước tôi,</a:t>
            </a:r>
          </a:p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cũng như chính mình tôi bắt chước Đấng Christ vậy.”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(1Cô. 11:1; Sv. Rô. 12:2)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90575" y="1554048"/>
            <a:ext cx="4572000" cy="791620"/>
            <a:chOff x="2290575" y="1554048"/>
            <a:chExt cx="4572000" cy="791620"/>
          </a:xfrm>
        </p:grpSpPr>
        <p:sp>
          <p:nvSpPr>
            <p:cNvPr id="6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609403" y="1831591"/>
              <a:ext cx="3931920" cy="2468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là sống sao cho đức tin được tăng trưởng</a:t>
              </a:r>
              <a:endParaRPr lang="en-US" sz="3600" kern="10" spc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7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113336" y="1554048"/>
              <a:ext cx="2926080" cy="2468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Sống tăng trưởng thuộc linh</a:t>
              </a:r>
              <a:endParaRPr lang="en-US" sz="3600" kern="10" spc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8" name="WordArt 3"/>
            <p:cNvSpPr>
              <a:spLocks noChangeArrowheads="1" noChangeShapeType="1" noTextEdit="1"/>
            </p:cNvSpPr>
            <p:nvPr/>
          </p:nvSpPr>
          <p:spPr bwMode="auto">
            <a:xfrm>
              <a:off x="2290575" y="2135356"/>
              <a:ext cx="4572000" cy="21031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Times New Roman"/>
                  <a:cs typeface="Times New Roman"/>
                </a:rPr>
                <a:t>theo ý chỉ của Đức Chúa Trời trong Kinh Thánh.</a:t>
              </a:r>
              <a:endParaRPr lang="en-US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35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-5288" y="1422321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000" b="0" i="1" baseline="3000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Vậy nên, về phần anh em, </a:t>
            </a: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phải 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gắng hết sức thêm cho đức tin mình sự nhân đức, </a:t>
            </a: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thêm 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nhân đức sự học thức, </a:t>
            </a:r>
            <a:r>
              <a:rPr lang="vi-VN" sz="2000" b="0" i="1" baseline="3000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thêm cho học thức sự tiết độ, </a:t>
            </a: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thêm 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tiết độ sự nhịn nhục, thêm cho nhịn nhục sự tin kính, </a:t>
            </a: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000" b="0" i="1" baseline="3000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thêm 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tin kính tình yêu thương anh em, </a:t>
            </a: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thêm </a:t>
            </a:r>
            <a:r>
              <a:rPr lang="vi-VN" sz="2000" b="0" i="1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tình yêu thương anh em lòng yêu mến.</a:t>
            </a:r>
            <a:r>
              <a:rPr lang="en-US" sz="2000" b="0" i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000" b="0" i="1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defTabSz="274320">
              <a:defRPr/>
            </a:pPr>
            <a:endParaRPr lang="en-US" sz="1000" b="0" i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274320">
              <a:defRPr/>
            </a:pPr>
            <a:r>
              <a:rPr lang="en-US" sz="20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(2Phi. 1:5-7; Sv. 3-11)</a:t>
            </a:r>
            <a:endParaRPr lang="en-US" sz="2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997386" y="213174"/>
            <a:ext cx="13716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Kinh Thánh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853359" y="242265"/>
            <a:ext cx="3657600" cy="27432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1.      Một Xuất Phát Điểm Từ Kinh Thánh…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166895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“Hãy bắt chước tôi, </a:t>
            </a:r>
            <a: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cũng </a:t>
            </a: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như chính mình tôi bắt chước Đấng Christ vậy.” </a:t>
            </a:r>
            <a:endParaRPr lang="en-US" sz="20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20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(1Cô. 11:1; Sv. Rô. 12:2)</a:t>
            </a:r>
            <a:endParaRPr lang="en-US" sz="20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-9150" y="2874793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20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“bắt chước”: </a:t>
            </a:r>
            <a:r>
              <a:rPr lang="vi-VN" sz="20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μιμητής [mimetes]</a:t>
            </a:r>
            <a:r>
              <a:rPr lang="vi-VN" sz="2000" b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>
                <a:sym typeface="Wingdings 2"/>
              </a:rPr>
              <a:t></a:t>
            </a:r>
            <a:r>
              <a:rPr lang="vi-VN" sz="2000" b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0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“người học và làm theo”</a:t>
            </a:r>
          </a:p>
        </p:txBody>
      </p:sp>
    </p:spTree>
    <p:extLst>
      <p:ext uri="{BB962C8B-B14F-4D97-AF65-F5344CB8AC3E}">
        <p14:creationId xmlns:p14="http://schemas.microsoft.com/office/powerpoint/2010/main" val="192598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1476157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“Ai chẳng yêu, </a:t>
            </a:r>
            <a: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thì </a:t>
            </a: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không biết Đức Chúa Trời; </a:t>
            </a:r>
            <a: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20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vì </a:t>
            </a:r>
            <a:r>
              <a:rPr lang="vi-VN" sz="20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Đức Chúa Trời là sự yêu thương.” </a:t>
            </a:r>
            <a:endParaRPr lang="en-US" sz="20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20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(1Gi. 4:8)</a:t>
            </a:r>
            <a:endParaRPr lang="en-US" sz="20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-9150" y="2933158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20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“biết”: </a:t>
            </a:r>
            <a:r>
              <a:rPr lang="vi-VN" sz="20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γινώσκω [ginosko] </a:t>
            </a:r>
            <a:r>
              <a:rPr lang="en-US" sz="2000">
                <a:sym typeface="Wingdings 2"/>
              </a:rPr>
              <a:t></a:t>
            </a:r>
            <a:r>
              <a:rPr lang="vi-VN" sz="2000" b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20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“giao ngộ”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287812" y="216184"/>
            <a:ext cx="2743200" cy="27432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2.     Một Đích Điểm Tất Yếu…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265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1479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831060" y="222246"/>
            <a:ext cx="3657600" cy="27432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3.     Một Phạm Vi Đề Cập Khách Quan…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“đức tin”: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πίστις [pistis]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hiểu biết, đồng ý, và phó thác”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9150" y="3195076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“lòng yêu mến”: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ἀγάπη [agape]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“chí phục vụ”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627359" y="3834758"/>
            <a:ext cx="720090" cy="1791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"Đức Tin"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5433424" y="3805645"/>
            <a:ext cx="1080135" cy="26898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"Lòng Yêu Mến"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4171679" y="3841720"/>
            <a:ext cx="431800" cy="1791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Times New Roman"/>
                <a:cs typeface="Times New Roman"/>
              </a:rPr>
              <a:t>(...)</a:t>
            </a:r>
            <a:endParaRPr lang="en-US" sz="3600" kern="10" spc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516994" y="3790455"/>
            <a:ext cx="431800" cy="287338"/>
          </a:xfrm>
          <a:prstGeom prst="rightArrow">
            <a:avLst>
              <a:gd name="adj1" fmla="val 50000"/>
              <a:gd name="adj2" fmla="val 37445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808584" y="3790455"/>
            <a:ext cx="431800" cy="287338"/>
          </a:xfrm>
          <a:prstGeom prst="rightArrow">
            <a:avLst>
              <a:gd name="adj1" fmla="val 50000"/>
              <a:gd name="adj2" fmla="val 37445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1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  <p:bldP spid="6" grpId="0"/>
      <p:bldP spid="10" grpId="0"/>
      <p:bldP spid="11" grpId="0"/>
      <p:bldP spid="13" grpId="0" animBg="1"/>
      <p:bldP spid="13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nhân đức”: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ἀρέτη [arete]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“đức hạnh”</a:t>
            </a:r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3110735" y="3860885"/>
            <a:ext cx="720090" cy="1800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"Đức Tin"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5" name="WordArt 4"/>
          <p:cNvSpPr>
            <a:spLocks noChangeArrowheads="1" noChangeShapeType="1" noTextEdit="1"/>
          </p:cNvSpPr>
          <p:nvPr/>
        </p:nvSpPr>
        <p:spPr bwMode="auto">
          <a:xfrm>
            <a:off x="5234175" y="3830989"/>
            <a:ext cx="972185" cy="23471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"Sự Nhân Đức"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 rot="10674409">
            <a:off x="3411090" y="3508493"/>
            <a:ext cx="1800225" cy="180013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7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12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học thức”: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</a:t>
            </a:r>
            <a:r>
              <a:rPr lang="el-GR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γνῶσις [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gnosis]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hiểu biết đối với ý Chúa”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942895" y="3828621"/>
            <a:ext cx="899883" cy="1800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"Nhân Đức"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226578" y="3804450"/>
            <a:ext cx="972280" cy="23471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"Sự Học Thức"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674409">
            <a:off x="3403315" y="3481953"/>
            <a:ext cx="1800401" cy="180013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2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tiết độ”: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ἐγκράτεια [egkrateia]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quân bình”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031698" y="3872925"/>
            <a:ext cx="900154" cy="2227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"Học Thức"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316069" y="3848808"/>
            <a:ext cx="900154" cy="24497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"Sự Tiết Độ"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674409">
            <a:off x="3490351" y="3528947"/>
            <a:ext cx="1800943" cy="179605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z="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-1541" y="891995"/>
            <a:ext cx="91440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defTabSz="274320">
              <a:defRPr/>
            </a:pP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Vậy nên, về phần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phải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gắng hết sức thêm cho đức tin mình sự nhân đức,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nhân đức sự học thức, </a:t>
            </a:r>
            <a:r>
              <a:rPr lang="vi-VN" sz="1600" b="0" i="1" baseline="3000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cho học thức sự tiết độ,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tiết độ sự nhịn nhục, thêm cho nhịn nhục sự tin kính,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baseline="30000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tin kính tình yêu thương anh em,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vi-VN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thêm </a:t>
            </a:r>
            <a:r>
              <a:rPr lang="vi-VN" sz="1600" b="0" i="1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cho tình yêu thương anh em lòng yêu mến.” </a:t>
            </a:r>
            <a: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1600" b="0" i="1" smtClean="0">
                <a:solidFill>
                  <a:srgbClr val="FFFF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800" b="0" i="1" smtClean="0">
              <a:solidFill>
                <a:srgbClr val="FFFF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defTabSz="274320">
              <a:defRPr/>
            </a:pPr>
            <a:r>
              <a:rPr lang="vi-VN" sz="1600" b="0">
                <a:solidFill>
                  <a:srgbClr val="33CC33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(2Phi. 1:5-7)</a:t>
            </a:r>
            <a:endParaRPr lang="en-US" sz="1600" b="0" dirty="0" smtClean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-9150" y="2890234"/>
            <a:ext cx="914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8640" tIns="0" rIns="548640" bIns="0" anchor="ctr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lvl="1" indent="-457200" defTabSz="274320">
              <a:defRPr/>
            </a:pP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“sự nhịn nhục”: </a:t>
            </a:r>
            <a:r>
              <a:rPr lang="vi-VN" sz="16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Gr. ὑπομονή [hupomone]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>
                <a:sym typeface="Wingdings 2"/>
              </a:rPr>
              <a:t></a:t>
            </a:r>
            <a:r>
              <a:rPr lang="vi-VN" sz="1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1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“đức bền chịu”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2859115" y="3826440"/>
            <a:ext cx="828040" cy="25169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"Tiết Độ"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142575" y="3804251"/>
            <a:ext cx="1151890" cy="21555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Times New Roman"/>
                <a:cs typeface="Times New Roman"/>
              </a:rPr>
              <a:t>"Sự Nhịn Nhục" </a:t>
            </a:r>
            <a:endParaRPr lang="en-US" sz="3600" kern="10" spc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0674409">
            <a:off x="3317585" y="3482820"/>
            <a:ext cx="1800225" cy="179418"/>
          </a:xfrm>
          <a:prstGeom prst="curvedUpArrow">
            <a:avLst>
              <a:gd name="adj1" fmla="val 200353"/>
              <a:gd name="adj2" fmla="val 400707"/>
              <a:gd name="adj3" fmla="val 3333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4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4" grpId="0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4764</TotalTime>
  <Words>527</Words>
  <Application>Microsoft Office PowerPoint</Application>
  <PresentationFormat>On-screen Show (16:9)</PresentationFormat>
  <Paragraphs>90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Doan Nhat Tan</cp:lastModifiedBy>
  <cp:revision>319</cp:revision>
  <dcterms:created xsi:type="dcterms:W3CDTF">2013-08-21T19:17:07Z</dcterms:created>
  <dcterms:modified xsi:type="dcterms:W3CDTF">2018-08-23T07:36:10Z</dcterms:modified>
</cp:coreProperties>
</file>