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7" r:id="rId4"/>
    <p:sldId id="306" r:id="rId5"/>
    <p:sldId id="310" r:id="rId6"/>
    <p:sldId id="311" r:id="rId7"/>
    <p:sldId id="312" r:id="rId8"/>
    <p:sldId id="314" r:id="rId9"/>
    <p:sldId id="315" r:id="rId10"/>
    <p:sldId id="304" r:id="rId11"/>
    <p:sldId id="305" r:id="rId12"/>
    <p:sldId id="31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33"/>
    <a:srgbClr val="FF9933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22875-26CD-487C-B9DF-C2201F309329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FD6DA-5B13-4877-A273-0373B6525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3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4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FD6DA-5B13-4877-A273-0373B65258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5035" y="4921559"/>
            <a:ext cx="440088" cy="202092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5035" y="4921559"/>
            <a:ext cx="440088" cy="202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06434" y="1540400"/>
            <a:ext cx="5340702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“Phải Giỏi Suy Xét”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07628" y="2443343"/>
            <a:ext cx="4929971" cy="837978"/>
            <a:chOff x="2107628" y="2443343"/>
            <a:chExt cx="4929971" cy="837978"/>
          </a:xfrm>
        </p:grpSpPr>
        <p:sp>
          <p:nvSpPr>
            <p:cNvPr id="11" name="WordArt 2"/>
            <p:cNvSpPr>
              <a:spLocks noChangeArrowheads="1" noChangeShapeType="1" noTextEdit="1"/>
            </p:cNvSpPr>
            <p:nvPr/>
          </p:nvSpPr>
          <p:spPr bwMode="auto">
            <a:xfrm>
              <a:off x="3079896" y="2443343"/>
              <a:ext cx="2980801" cy="1828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“Đời sống công nghĩa theo Kinh Thánh</a:t>
              </a:r>
              <a:endParaRPr lang="en-US" sz="3600" i="1" kern="10" spc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107628" y="2667716"/>
              <a:ext cx="4929971" cy="1828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là đời sống giàu kỹ năng sống các nguyên tắc Kinh Thánh</a:t>
              </a:r>
              <a:endParaRPr lang="en-US" sz="3600" i="1" kern="10" spc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420555" y="3098441"/>
              <a:ext cx="4303169" cy="1828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được thể hiện qua đời sống ngày càng rõ nét hơn."</a:t>
              </a:r>
              <a:endParaRPr lang="en-US" sz="3600" i="1" kern="10" spc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947972" y="2893395"/>
              <a:ext cx="3242441" cy="18288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600" i="1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Times New Roman"/>
                  <a:cs typeface="Times New Roman"/>
                </a:rPr>
                <a:t>hầu cho các mỹ đức của Đức Chúa Trời</a:t>
              </a:r>
              <a:endParaRPr lang="en-US" sz="3600" i="1" kern="10" spc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9150" y="1935416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indent="-457200" algn="l" defTabSz="274320">
              <a:defRPr/>
            </a:pPr>
            <a:r>
              <a:rPr lang="vi-VN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Phải </a:t>
            </a:r>
            <a:r>
              <a:rPr lang="vi-V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suy cho được bản chất, </a:t>
            </a:r>
            <a:r>
              <a:rPr lang="en-US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đừng </a:t>
            </a:r>
            <a:r>
              <a:rPr lang="vi-V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mắc lừa </a:t>
            </a:r>
            <a:r>
              <a:rPr lang="vi-VN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tượng</a:t>
            </a:r>
            <a:r>
              <a:rPr lang="vi-V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800" b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9150" y="296239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defTabSz="274320">
              <a:defRPr/>
            </a:pP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“Đừng cứ bề ngoài mà xét đoán,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nhưng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phải xét đoán theo lẽ công bình.” </a:t>
            </a:r>
            <a:endParaRPr lang="en-US" sz="18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defTabSz="274320">
              <a:defRPr/>
            </a:pPr>
            <a:r>
              <a:rPr lang="vi-VN" sz="1800" b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Gi. 7:24</a:t>
            </a:r>
            <a:r>
              <a:rPr lang="vi-VN" sz="1800" b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800" b="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3547335" y="84391"/>
            <a:ext cx="2049331" cy="4114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III. Áp Dụng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608" y="1502815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indent="-457200" algn="just" defTabSz="274320">
              <a:defRPr/>
            </a:pPr>
            <a:r>
              <a:rPr lang="en-US" sz="28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vi-V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Phải ngay thật!</a:t>
            </a:r>
            <a:endParaRPr lang="en-US" sz="2400" b="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541" y="2113635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defTabSz="274320">
              <a:defRPr/>
            </a:pP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vi-VN" sz="1800" b="0" i="1" baseline="3000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14</a:t>
            </a: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Ngài muốn chúng ta không như trẻ con nữa,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vi-VN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bị </a:t>
            </a: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người ta lừa đảo, bị mưu chước dỗ dành làm cho lầm lạc,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vi-VN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mà </a:t>
            </a: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day động và dời đổi theo chiều gió của đạo lạc,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vi-VN" sz="1800" b="0" i="1" baseline="30000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nhưng </a:t>
            </a: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muốn cho chúng ta lấy lòng yêu thương nói ra lẽ chân thật,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vi-VN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để </a:t>
            </a: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trong mọi việc chúng ta đều được thêm lên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vi-VN" sz="1800" b="0" i="1" smtClean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trong </a:t>
            </a:r>
            <a:r>
              <a:rPr lang="vi-VN" sz="1800" b="0" i="1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Đấng làm đầu, tức là Đấng Christ.” </a:t>
            </a:r>
            <a:endParaRPr lang="en-US" sz="1800" b="0" i="1" smtClean="0">
              <a:solidFill>
                <a:srgbClr val="FFFF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1" defTabSz="274320">
              <a:defRPr/>
            </a:pPr>
            <a:r>
              <a:rPr lang="vi-VN" sz="1800" b="0" smtClean="0">
                <a:solidFill>
                  <a:srgbClr val="33CC3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sz="1800" b="0">
                <a:solidFill>
                  <a:srgbClr val="33CC3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Êph. 4:14-15</a:t>
            </a:r>
            <a:r>
              <a:rPr lang="vi-VN" sz="1800" b="0" smtClean="0">
                <a:solidFill>
                  <a:srgbClr val="33CC3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en-US" sz="1800" b="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an\Desktop\Ha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62" y="1987201"/>
            <a:ext cx="448415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143091" y="1350110"/>
            <a:ext cx="6858000" cy="2743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Haji (80 tuổi), 60 năm chưa tắm; hiện ở làng Dejgah, tỉnh Fars, Nam Iran.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29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5288" y="1960930"/>
            <a:ext cx="91440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defTabSz="274320">
              <a:defRPr/>
            </a:pPr>
            <a:r>
              <a:rPr lang="en-US" sz="24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24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Đừng cứ bề ngoài mà xét đoán, </a:t>
            </a:r>
            <a:r>
              <a:rPr lang="en-US" sz="24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24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nhưng </a:t>
            </a:r>
            <a:r>
              <a:rPr lang="vi-VN" sz="24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phải xét đoán theo lẽ công bình.</a:t>
            </a:r>
            <a:r>
              <a:rPr lang="en-US" sz="24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400" b="0" i="1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defTabSz="274320">
              <a:defRPr/>
            </a:pPr>
            <a:endParaRPr lang="en-US" sz="800" b="0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defTabSz="274320">
              <a:defRPr/>
            </a:pPr>
            <a:r>
              <a:rPr lang="en-US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(Gi. 7:24; Sv. 14-24)</a:t>
            </a:r>
            <a:endParaRPr lang="en-US" sz="2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3353069" y="144014"/>
            <a:ext cx="2438400" cy="27432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I. Kinh Thánh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6" y="134715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vi-VN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vi-VN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Một Giả Vấn Đề Kinh Điển…</a:t>
            </a:r>
            <a:endParaRPr lang="en-US" sz="2400" b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588" y="17542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một người rất dơ và một người rất sạch.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người này, ai sẽ 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tắm trước?”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Socrates; C.470 - 399BC.)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3540712" y="150509"/>
            <a:ext cx="20574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II. Giải Nghĩa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026" name="Picture 2" descr="C:\Users\Doan\Desktop\Dirty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63" y="288082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an\Desktop\Clean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58" y="287389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329" y="73929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đi tắm trước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vi-VN" sz="16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“Ai cũng có thể đi tắm trước cả!”</a:t>
            </a:r>
            <a:r>
              <a:rPr lang="vi-VN"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49" y="134427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 sao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Tiên đề bất túc 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vi-VN" sz="16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“Có một người rất dơ và một người rất sạch...”</a:t>
            </a:r>
            <a:r>
              <a:rPr lang="vi-VN"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396" y="2220434"/>
            <a:ext cx="9144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“Dơ”, “Sạch” theo sự nhìn nhận nào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 định khách 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			</a:t>
            </a:r>
            <a:r>
              <a:rPr lang="en-US" sz="1600" smtClean="0">
                <a:sym typeface="Wingdings 2"/>
              </a:rPr>
              <a:t></a:t>
            </a:r>
            <a:r>
              <a:rPr lang="en-US"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Tự </a:t>
            </a:r>
            <a:r>
              <a:rPr lang="vi-VN" sz="16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thân sự nhận định khách 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 </a:t>
            </a:r>
            <a:r>
              <a:rPr lang="vi-VN" sz="16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 tạo ra tác dụng 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 </a:t>
            </a:r>
            <a:r>
              <a:rPr lang="vi-VN" sz="16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6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defTabSz="274320">
              <a:defRPr/>
            </a:pPr>
            <a:r>
              <a:rPr lang="en-US" sz="16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Theo nhận thức chủ 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		</a:t>
            </a:r>
            <a:r>
              <a:rPr lang="en-US" sz="1600" smtClean="0">
                <a:sym typeface="Wingdings 2"/>
              </a:rPr>
              <a:t></a:t>
            </a:r>
            <a:r>
              <a:rPr lang="en-US"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r>
              <a:rPr lang="vi-VN" sz="16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 </a:t>
            </a:r>
            <a:r>
              <a:rPr lang="vi-VN" sz="16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túc lý, vẫn còn bất định!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588" y="408573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“…Thấy rồi thì đi, liền quên mặt ra thể nào.”</a:t>
            </a:r>
            <a:r>
              <a:rPr lang="vi-VN" sz="1800" b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1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18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Gia. 1:24)</a:t>
            </a:r>
            <a:endParaRPr lang="en-US" sz="18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3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6" y="136682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vi-VN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Chuỗi Nhân Quả Tất Yếu…</a:t>
            </a:r>
            <a:endParaRPr lang="en-US" sz="2400" b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588" y="1802848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“Cây sanh trái xấu không phải là cây tốt, 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 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sanh trái tốt không phải là 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xấu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(Lu. 6:43)</a:t>
            </a:r>
            <a:endParaRPr lang="en-US" sz="18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6984323" y="2877404"/>
            <a:ext cx="914400" cy="1554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“hành vi”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388998" y="2862754"/>
            <a:ext cx="76352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“thái độ”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355470" y="2802423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5867427" y="2685239"/>
            <a:ext cx="305410" cy="36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38395"/>
              </a:avLst>
            </a:prstTxWarp>
          </a:bodyPr>
          <a:lstStyle/>
          <a:p>
            <a:pPr algn="ctr" rtl="0">
              <a:buNone/>
            </a:pPr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?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396" y="3392097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 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chẳng chịu tắm người ta có tự đi tắm không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	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“Chính thái độ chịu tắm dẫn đến hành vi tắm!”</a:t>
            </a:r>
            <a:r>
              <a:rPr lang="en-US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endParaRPr lang="en-US" sz="18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0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  <p:bldP spid="19" grpId="0" animBg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6" y="136682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vi-VN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Chuỗi Nhân Quả Tất Yếu…</a:t>
            </a:r>
            <a:endParaRPr lang="en-US" sz="2400" b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588" y="1802848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“Cây sanh trái xấu không phải là cây tốt, 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 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sanh trái tốt không phải là 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xấu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vi-VN" sz="1800" b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(Lu. 6:43)</a:t>
            </a:r>
            <a:endParaRPr lang="en-US" sz="18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6984323" y="2863228"/>
            <a:ext cx="914400" cy="1554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“hành vi”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388998" y="2848578"/>
            <a:ext cx="76352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“thái độ”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562790" y="2848578"/>
            <a:ext cx="106893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“nhận thức”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774321" y="2774474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55470" y="2788247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4342446" y="2668777"/>
            <a:ext cx="305410" cy="36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38395"/>
              </a:avLst>
            </a:prstTxWarp>
          </a:bodyPr>
          <a:lstStyle/>
          <a:p>
            <a:pPr algn="ctr" rtl="0">
              <a:buNone/>
            </a:pPr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?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396" y="342050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 chẳng có sự nhận thức đúng về thực trạng bản thân 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 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có 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thái độ chịu tắm hay không?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	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“Chính sự nhận thức đúng về việc tắm dẫn đến thái độ chịu tắm!”</a:t>
            </a:r>
            <a:r>
              <a:rPr lang="en-US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endParaRPr lang="en-US" sz="18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3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6" y="136682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vi-VN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Chuỗi Nhân Quả Tất Yếu…</a:t>
            </a:r>
            <a:endParaRPr lang="en-US" sz="2400" b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588" y="1802848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“Cây sanh trái xấu không phải là cây tốt, 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 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sanh trái tốt không phải là 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xấu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vi-VN" sz="1800" b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(Lu. 6:43)</a:t>
            </a:r>
            <a:endParaRPr lang="en-US" sz="18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6984323" y="2877404"/>
            <a:ext cx="914400" cy="1554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“hành vi”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388998" y="2862754"/>
            <a:ext cx="76352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“thái độ”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562790" y="2862754"/>
            <a:ext cx="106893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“nhận thức”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825915" y="2849915"/>
            <a:ext cx="914400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“giáo dục”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27059" y="2788650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74321" y="2788650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355470" y="2802423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2496784" y="2682953"/>
            <a:ext cx="305410" cy="360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38395"/>
              </a:avLst>
            </a:prstTxWarp>
          </a:bodyPr>
          <a:lstStyle/>
          <a:p>
            <a:pPr algn="ctr" rtl="0">
              <a:buNone/>
            </a:pPr>
            <a:r>
              <a:rPr lang="en-US" sz="36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?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396" y="342050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Nếu chẳng có sự giáo dục đầy đủ và thỏa đáng 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 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có thể có nhận thức đúng đối với việc tắm hay không?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defTabSz="274320">
              <a:defRPr/>
            </a:pP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	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“Chính sự giáo dục đúng đem lại nhận thức đúng về việc tắm!”</a:t>
            </a:r>
            <a:r>
              <a:rPr lang="en-US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endParaRPr lang="en-US" sz="18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6" y="1197405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vi-VN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 vi của con người là thiên hình vạn trạng nhưng không bao giờ thoát ly ra khỏi chuỗi nhân quả của nguyên tắc túc lý này của hành vi</a:t>
            </a:r>
            <a:r>
              <a:rPr lang="vi-VN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2588" y="3381656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defTabSz="274320">
              <a:defRPr/>
            </a:pP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 hễ xem trái thì biết cây. 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 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 không hái được trái vả nơi bụi gai, </a:t>
            </a:r>
            <a: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1800" b="0" i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</a:t>
            </a:r>
            <a:r>
              <a:rPr lang="vi-VN" sz="1800" b="0" i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hái trái nho nơi chòm kinh cước.”</a:t>
            </a:r>
            <a:r>
              <a:rPr lang="vi-VN" sz="1800" b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1800" b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18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Lu. 6:44)</a:t>
            </a:r>
            <a:endParaRPr lang="en-US" sz="1800" b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6863827" y="2838497"/>
            <a:ext cx="914400" cy="1554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“hành vi”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268502" y="2823847"/>
            <a:ext cx="76352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“thái độ”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442294" y="2823847"/>
            <a:ext cx="106893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“nhận thức”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705419" y="2811008"/>
            <a:ext cx="914400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“giáo dục”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06563" y="2749743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653825" y="2749743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34974" y="2763516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6856906" y="2845430"/>
            <a:ext cx="914400" cy="1554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“hành vi”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5261581" y="2830780"/>
            <a:ext cx="76352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“thái độ”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3435373" y="2830780"/>
            <a:ext cx="1068935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“nhận thức”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1698498" y="2817941"/>
            <a:ext cx="914400" cy="1828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Times New Roman"/>
                <a:cs typeface="Times New Roman"/>
              </a:rPr>
              <a:t>“giáo dục”</a:t>
            </a:r>
            <a:endParaRPr lang="en-US" sz="3600" kern="10" spc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799642" y="2756676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46904" y="2756676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228053" y="2770449"/>
            <a:ext cx="458115" cy="305410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7" grpId="2"/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12" grpId="0"/>
      <p:bldP spid="13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1674" y="4859742"/>
            <a:ext cx="602585" cy="273844"/>
          </a:xfrm>
        </p:spPr>
        <p:txBody>
          <a:bodyPr/>
          <a:lstStyle/>
          <a:p>
            <a:fld id="{B82CCC60-E8CD-4174-8B1A-7DF615B22EEF}" type="slidenum">
              <a:rPr lang="en-US" sz="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96" y="142644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l" defTabSz="274320">
              <a:defRPr/>
            </a:pPr>
            <a:r>
              <a:rPr lang="en-US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vi-VN" sz="24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vi-VN"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Một Số Giả Vấn Đề Trong Hội Thánh…</a:t>
            </a:r>
            <a:endParaRPr lang="en-US" sz="2400" b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329" y="1915172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một người biết Kinh Thánh rất ít và một người biết Kinh Thánh rất 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 người này ai sẽ là người làm theo ý Chúa nhiều hơn?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49" y="258939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một người rất nghèo và một người rất giàu.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hai người này ai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 dâng hiến nhiều hơn?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		</a:t>
            </a:r>
            <a:endParaRPr lang="en-US" sz="1800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396" y="3239392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vi-VN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 một người rất 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rảnh rỗi và một người rất bận rộn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hai người này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vi-VN" sz="18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 người </a:t>
            </a:r>
            <a:r>
              <a:rPr lang="en-US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 dành nhiều thời gian hơn cho công việc Hội Thánh</a:t>
            </a:r>
            <a:r>
              <a:rPr lang="vi-VN" sz="1800" b="0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8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927" y="3925314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0" tIns="0" rIns="548640" bIns="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lvl="1" algn="just" defTabSz="274320">
              <a:defRPr/>
            </a:pP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800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…</a:t>
            </a:r>
            <a:endParaRPr lang="en-US" sz="1800" b="0" i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7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254</Words>
  <Application>Microsoft Office PowerPoint</Application>
  <PresentationFormat>On-screen Show (16:9)</PresentationFormat>
  <Paragraphs>90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Rev. Doan Nhat Tan</cp:lastModifiedBy>
  <cp:revision>307</cp:revision>
  <dcterms:created xsi:type="dcterms:W3CDTF">2013-08-21T19:17:07Z</dcterms:created>
  <dcterms:modified xsi:type="dcterms:W3CDTF">2020-04-06T00:20:08Z</dcterms:modified>
</cp:coreProperties>
</file>