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8" r:id="rId4"/>
    <p:sldId id="258" r:id="rId5"/>
    <p:sldId id="274" r:id="rId6"/>
    <p:sldId id="269" r:id="rId7"/>
    <p:sldId id="275" r:id="rId8"/>
    <p:sldId id="270" r:id="rId9"/>
    <p:sldId id="276" r:id="rId10"/>
    <p:sldId id="271" r:id="rId11"/>
    <p:sldId id="278" r:id="rId12"/>
    <p:sldId id="272" r:id="rId13"/>
    <p:sldId id="279" r:id="rId14"/>
    <p:sldId id="273" r:id="rId15"/>
    <p:sldId id="277" r:id="rId16"/>
    <p:sldId id="266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33"/>
    <a:srgbClr val="33CC33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8" autoAdjust="0"/>
    <p:restoredTop sz="94660"/>
  </p:normalViewPr>
  <p:slideViewPr>
    <p:cSldViewPr>
      <p:cViewPr>
        <p:scale>
          <a:sx n="150" d="100"/>
          <a:sy n="150" d="100"/>
        </p:scale>
        <p:origin x="-24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22875-26CD-487C-B9DF-C2201F309329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FD6DA-5B13-4877-A273-0373B65258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3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35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674" y="4859742"/>
            <a:ext cx="60258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538" y="4921559"/>
            <a:ext cx="602585" cy="202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0" y="57150"/>
            <a:ext cx="9144000" cy="5086350"/>
            <a:chOff x="0" y="76200"/>
            <a:chExt cx="9144000" cy="6781800"/>
          </a:xfrm>
        </p:grpSpPr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4560888" y="763588"/>
              <a:ext cx="4572000" cy="2746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1822450" y="908050"/>
              <a:ext cx="7315200" cy="0"/>
            </a:xfrm>
            <a:prstGeom prst="line">
              <a:avLst/>
            </a:prstGeom>
            <a:noFill/>
            <a:ln w="25400">
              <a:solidFill>
                <a:srgbClr val="DECE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8391525" y="687388"/>
              <a:ext cx="228600" cy="457200"/>
            </a:xfrm>
            <a:prstGeom prst="rect">
              <a:avLst/>
            </a:prstGeom>
            <a:solidFill>
              <a:srgbClr val="B5BD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5" name="Group 25"/>
            <p:cNvGrpSpPr>
              <a:grpSpLocks noChangeAspect="1"/>
            </p:cNvGrpSpPr>
            <p:nvPr userDrawn="1"/>
          </p:nvGrpSpPr>
          <p:grpSpPr bwMode="auto">
            <a:xfrm>
              <a:off x="151753" y="76200"/>
              <a:ext cx="1344991" cy="1371647"/>
              <a:chOff x="1446" y="1544"/>
              <a:chExt cx="5548" cy="5669"/>
            </a:xfrm>
          </p:grpSpPr>
          <p:grpSp>
            <p:nvGrpSpPr>
              <p:cNvPr id="28" name="Group 26"/>
              <p:cNvGrpSpPr>
                <a:grpSpLocks noChangeAspect="1"/>
              </p:cNvGrpSpPr>
              <p:nvPr/>
            </p:nvGrpSpPr>
            <p:grpSpPr bwMode="auto">
              <a:xfrm>
                <a:off x="1446" y="3413"/>
                <a:ext cx="3716" cy="2865"/>
                <a:chOff x="1335" y="10115"/>
                <a:chExt cx="3716" cy="2865"/>
              </a:xfrm>
            </p:grpSpPr>
            <p:sp>
              <p:nvSpPr>
                <p:cNvPr id="33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1868" y="10115"/>
                  <a:ext cx="2654" cy="2563"/>
                </a:xfrm>
                <a:prstGeom prst="ellips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2398" y="10117"/>
                  <a:ext cx="1591" cy="2563"/>
                </a:xfrm>
                <a:prstGeom prst="ellips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29"/>
                <p:cNvSpPr>
                  <a:spLocks noChangeAspect="1" noChangeShapeType="1"/>
                </p:cNvSpPr>
                <p:nvPr/>
              </p:nvSpPr>
              <p:spPr bwMode="auto">
                <a:xfrm>
                  <a:off x="3198" y="10117"/>
                  <a:ext cx="0" cy="2563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1866" y="11430"/>
                  <a:ext cx="2654" cy="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1335" y="12903"/>
                  <a:ext cx="3716" cy="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Freeform 32"/>
                <p:cNvSpPr>
                  <a:spLocks noChangeAspect="1"/>
                </p:cNvSpPr>
                <p:nvPr/>
              </p:nvSpPr>
              <p:spPr bwMode="auto">
                <a:xfrm>
                  <a:off x="3200" y="12617"/>
                  <a:ext cx="1790" cy="277"/>
                </a:xfrm>
                <a:custGeom>
                  <a:avLst/>
                  <a:gdLst>
                    <a:gd name="T0" fmla="*/ 0 w 607"/>
                    <a:gd name="T1" fmla="*/ 3405 h 79"/>
                    <a:gd name="T2" fmla="*/ 3329 w 607"/>
                    <a:gd name="T3" fmla="*/ 344 h 79"/>
                    <a:gd name="T4" fmla="*/ 8104 w 607"/>
                    <a:gd name="T5" fmla="*/ 1339 h 79"/>
                    <a:gd name="T6" fmla="*/ 13025 w 607"/>
                    <a:gd name="T7" fmla="*/ 2497 h 79"/>
                    <a:gd name="T8" fmla="*/ 15567 w 607"/>
                    <a:gd name="T9" fmla="*/ 1083 h 7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07" h="79">
                      <a:moveTo>
                        <a:pt x="0" y="79"/>
                      </a:moveTo>
                      <a:cubicBezTo>
                        <a:pt x="38" y="47"/>
                        <a:pt x="77" y="16"/>
                        <a:pt x="130" y="8"/>
                      </a:cubicBezTo>
                      <a:cubicBezTo>
                        <a:pt x="183" y="0"/>
                        <a:pt x="253" y="23"/>
                        <a:pt x="316" y="31"/>
                      </a:cubicBezTo>
                      <a:cubicBezTo>
                        <a:pt x="379" y="39"/>
                        <a:pt x="460" y="59"/>
                        <a:pt x="508" y="58"/>
                      </a:cubicBezTo>
                      <a:cubicBezTo>
                        <a:pt x="556" y="57"/>
                        <a:pt x="581" y="41"/>
                        <a:pt x="607" y="25"/>
                      </a:cubicBezTo>
                    </a:path>
                  </a:pathLst>
                </a:cu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Freeform 33"/>
                <p:cNvSpPr>
                  <a:spLocks noChangeAspect="1"/>
                </p:cNvSpPr>
                <p:nvPr/>
              </p:nvSpPr>
              <p:spPr bwMode="auto">
                <a:xfrm rot="10800000" flipV="1">
                  <a:off x="1407" y="12617"/>
                  <a:ext cx="1791" cy="277"/>
                </a:xfrm>
                <a:custGeom>
                  <a:avLst/>
                  <a:gdLst>
                    <a:gd name="T0" fmla="*/ 0 w 607"/>
                    <a:gd name="T1" fmla="*/ 3405 h 79"/>
                    <a:gd name="T2" fmla="*/ 3343 w 607"/>
                    <a:gd name="T3" fmla="*/ 344 h 79"/>
                    <a:gd name="T4" fmla="*/ 8114 w 607"/>
                    <a:gd name="T5" fmla="*/ 1339 h 79"/>
                    <a:gd name="T6" fmla="*/ 13050 w 607"/>
                    <a:gd name="T7" fmla="*/ 2497 h 79"/>
                    <a:gd name="T8" fmla="*/ 15591 w 607"/>
                    <a:gd name="T9" fmla="*/ 1083 h 7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07" h="79">
                      <a:moveTo>
                        <a:pt x="0" y="79"/>
                      </a:moveTo>
                      <a:cubicBezTo>
                        <a:pt x="38" y="47"/>
                        <a:pt x="77" y="16"/>
                        <a:pt x="130" y="8"/>
                      </a:cubicBezTo>
                      <a:cubicBezTo>
                        <a:pt x="183" y="0"/>
                        <a:pt x="253" y="23"/>
                        <a:pt x="316" y="31"/>
                      </a:cubicBezTo>
                      <a:cubicBezTo>
                        <a:pt x="379" y="39"/>
                        <a:pt x="460" y="59"/>
                        <a:pt x="508" y="58"/>
                      </a:cubicBezTo>
                      <a:cubicBezTo>
                        <a:pt x="556" y="57"/>
                        <a:pt x="581" y="41"/>
                        <a:pt x="607" y="25"/>
                      </a:cubicBezTo>
                    </a:path>
                  </a:pathLst>
                </a:cu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Arc 34"/>
                <p:cNvSpPr>
                  <a:spLocks noChangeAspect="1"/>
                </p:cNvSpPr>
                <p:nvPr/>
              </p:nvSpPr>
              <p:spPr bwMode="auto">
                <a:xfrm flipV="1">
                  <a:off x="3023" y="12884"/>
                  <a:ext cx="365" cy="96"/>
                </a:xfrm>
                <a:custGeom>
                  <a:avLst/>
                  <a:gdLst>
                    <a:gd name="T0" fmla="*/ 0 w 42033"/>
                    <a:gd name="T1" fmla="*/ 0 h 21600"/>
                    <a:gd name="T2" fmla="*/ 0 w 42033"/>
                    <a:gd name="T3" fmla="*/ 0 h 21600"/>
                    <a:gd name="T4" fmla="*/ 0 w 4203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033" h="21600" fill="none" extrusionOk="0">
                      <a:moveTo>
                        <a:pt x="0" y="15494"/>
                      </a:moveTo>
                      <a:cubicBezTo>
                        <a:pt x="2707" y="6307"/>
                        <a:pt x="11141" y="-1"/>
                        <a:pt x="20719" y="0"/>
                      </a:cubicBezTo>
                      <a:cubicBezTo>
                        <a:pt x="31296" y="0"/>
                        <a:pt x="40317" y="7659"/>
                        <a:pt x="42033" y="18096"/>
                      </a:cubicBezTo>
                    </a:path>
                    <a:path w="42033" h="21600" stroke="0" extrusionOk="0">
                      <a:moveTo>
                        <a:pt x="0" y="15494"/>
                      </a:moveTo>
                      <a:cubicBezTo>
                        <a:pt x="2707" y="6307"/>
                        <a:pt x="11141" y="-1"/>
                        <a:pt x="20719" y="0"/>
                      </a:cubicBezTo>
                      <a:cubicBezTo>
                        <a:pt x="31296" y="0"/>
                        <a:pt x="40317" y="7659"/>
                        <a:pt x="42033" y="18096"/>
                      </a:cubicBezTo>
                      <a:lnTo>
                        <a:pt x="20719" y="21600"/>
                      </a:lnTo>
                      <a:lnTo>
                        <a:pt x="0" y="15494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35"/>
              <p:cNvGrpSpPr>
                <a:grpSpLocks noChangeAspect="1"/>
              </p:cNvGrpSpPr>
              <p:nvPr/>
            </p:nvGrpSpPr>
            <p:grpSpPr bwMode="auto">
              <a:xfrm>
                <a:off x="1747" y="1544"/>
                <a:ext cx="5247" cy="5669"/>
                <a:chOff x="1438" y="1391"/>
                <a:chExt cx="5247" cy="5669"/>
              </a:xfrm>
            </p:grpSpPr>
            <p:pic>
              <p:nvPicPr>
                <p:cNvPr id="30" name="Picture 36" descr="southeast_asia_map copy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8" y="1391"/>
                  <a:ext cx="4320" cy="56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" name="WordArt 37"/>
                <p:cNvSpPr>
                  <a:spLocks noChangeAspect="1" noChangeArrowheads="1" noChangeShapeType="1" noTextEdit="1"/>
                </p:cNvSpPr>
                <p:nvPr/>
              </p:nvSpPr>
              <p:spPr bwMode="auto">
                <a:xfrm>
                  <a:off x="3139" y="3555"/>
                  <a:ext cx="1701" cy="85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1" kern="10">
                      <a:ln w="9525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Times New Roman"/>
                      <a:cs typeface="Times New Roman"/>
                    </a:rPr>
                    <a:t>IBL</a:t>
                  </a:r>
                </a:p>
              </p:txBody>
            </p:sp>
            <p:sp>
              <p:nvSpPr>
                <p:cNvPr id="32" name="WordArt 38"/>
                <p:cNvSpPr>
                  <a:spLocks noChangeAspect="1" noChangeArrowheads="1" noChangeShapeType="1" noTextEdit="1"/>
                </p:cNvSpPr>
                <p:nvPr/>
              </p:nvSpPr>
              <p:spPr bwMode="auto">
                <a:xfrm>
                  <a:off x="4418" y="4742"/>
                  <a:ext cx="2267" cy="56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1" kern="10">
                      <a:ln w="9525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entury"/>
                    </a:rPr>
                    <a:t>VietNam</a:t>
                  </a:r>
                </a:p>
              </p:txBody>
            </p:sp>
          </p:grpSp>
        </p:grpSp>
        <p:sp>
          <p:nvSpPr>
            <p:cNvPr id="26" name="Text Box 3"/>
            <p:cNvSpPr txBox="1">
              <a:spLocks noChangeArrowheads="1"/>
            </p:cNvSpPr>
            <p:nvPr userDrawn="1"/>
          </p:nvSpPr>
          <p:spPr bwMode="auto">
            <a:xfrm>
              <a:off x="0" y="6553200"/>
              <a:ext cx="9144000" cy="304800"/>
            </a:xfrm>
            <a:prstGeom prst="rect">
              <a:avLst/>
            </a:prstGeom>
            <a:solidFill>
              <a:srgbClr val="7B7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CD6D4"/>
                    </a:outerShdw>
                  </a:effectLst>
                </a14:hiddenEffects>
              </a:ext>
            </a:extLst>
          </p:spPr>
          <p:txBody>
            <a:bodyPr lIns="36576" tIns="0" rIns="36576" bIns="0"/>
            <a:lstStyle>
              <a:lvl1pPr eaLnBrk="0" hangingPunct="0"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dirty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pic>
          <p:nvPicPr>
            <p:cNvPr id="27" name="Picture 14" descr="Final-Doing"/>
            <p:cNvPicPr preferRelativeResize="0">
              <a:picLocks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6831" y="3443998"/>
              <a:ext cx="1428291" cy="3200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059785" y="1700818"/>
            <a:ext cx="702443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(1)_“Để Xây Dựng Đời Sống Thánh Khiết”</a:t>
            </a:r>
            <a:endParaRPr lang="en-US" sz="3600" kern="10" spc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07628" y="2616731"/>
            <a:ext cx="4929971" cy="831493"/>
            <a:chOff x="2107628" y="2456313"/>
            <a:chExt cx="4929971" cy="831493"/>
          </a:xfrm>
        </p:grpSpPr>
        <p:sp>
          <p:nvSpPr>
            <p:cNvPr id="11" name="WordArt 2"/>
            <p:cNvSpPr>
              <a:spLocks noChangeArrowheads="1" noChangeShapeType="1" noTextEdit="1"/>
            </p:cNvSpPr>
            <p:nvPr/>
          </p:nvSpPr>
          <p:spPr bwMode="auto">
            <a:xfrm>
              <a:off x="3079896" y="2456313"/>
              <a:ext cx="2980801" cy="18288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i="1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imes New Roman"/>
                  <a:cs typeface="Times New Roman"/>
                </a:rPr>
                <a:t>“Đời sống thánh khiết theo Kinh Thánh</a:t>
              </a:r>
              <a:endParaRPr lang="en-US" sz="3600" i="1" kern="10" spc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12" name="WordArt 2"/>
            <p:cNvSpPr>
              <a:spLocks noChangeArrowheads="1" noChangeShapeType="1" noTextEdit="1"/>
            </p:cNvSpPr>
            <p:nvPr/>
          </p:nvSpPr>
          <p:spPr bwMode="auto">
            <a:xfrm>
              <a:off x="2107628" y="2667716"/>
              <a:ext cx="4929971" cy="18288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vi-VN" sz="3600" i="1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imes New Roman"/>
                  <a:cs typeface="Times New Roman"/>
                </a:rPr>
                <a:t>là đời sống giàu kỹ năng sống các nguyên tắc Kinh Thánh </a:t>
              </a:r>
              <a:endParaRPr lang="en-US" sz="3600" i="1" kern="10" spc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13" name="WordArt 2"/>
            <p:cNvSpPr>
              <a:spLocks noChangeArrowheads="1" noChangeShapeType="1" noTextEdit="1"/>
            </p:cNvSpPr>
            <p:nvPr/>
          </p:nvSpPr>
          <p:spPr bwMode="auto">
            <a:xfrm>
              <a:off x="2420555" y="3104926"/>
              <a:ext cx="4303169" cy="18288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vi-VN" sz="3600" i="1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imes New Roman"/>
                  <a:cs typeface="Times New Roman"/>
                </a:rPr>
                <a:t>được thể hiện qua đời sống ngày càng rõ nét hơn."</a:t>
              </a:r>
              <a:endParaRPr lang="en-US" sz="3600" i="1" kern="10" spc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14" name="WordArt 2"/>
            <p:cNvSpPr>
              <a:spLocks noChangeArrowheads="1" noChangeShapeType="1" noTextEdit="1"/>
            </p:cNvSpPr>
            <p:nvPr/>
          </p:nvSpPr>
          <p:spPr bwMode="auto">
            <a:xfrm>
              <a:off x="2520185" y="2893395"/>
              <a:ext cx="4114800" cy="18288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vi-VN" sz="3600" i="1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imes New Roman"/>
                  <a:cs typeface="Times New Roman"/>
                </a:rPr>
                <a:t>hầu cho các mỹ đức thánh khiết của Đức Chúa Trời</a:t>
              </a:r>
              <a:endParaRPr lang="en-US" sz="3600" i="1" kern="10" spc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96" y="1588953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en-US" sz="2400" b="0"/>
              <a:t>IV</a:t>
            </a:r>
            <a:r>
              <a:rPr lang="en-US" sz="2400" b="0"/>
              <a:t>. </a:t>
            </a:r>
            <a:r>
              <a:rPr lang="en-US" sz="2400" b="0" smtClean="0"/>
              <a:t>“Giữ </a:t>
            </a:r>
            <a:r>
              <a:rPr lang="en-US" sz="2400" b="0"/>
              <a:t>Phận Với Đức </a:t>
            </a:r>
            <a:r>
              <a:rPr lang="en-US" sz="2400" b="0"/>
              <a:t>Chúa </a:t>
            </a:r>
            <a:r>
              <a:rPr lang="en-US" sz="2400" b="0" smtClean="0"/>
              <a:t>Trời”</a:t>
            </a:r>
            <a:endParaRPr lang="en-US" sz="24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396" y="2331974"/>
            <a:ext cx="91440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“Mọi việc Cha ta đã giao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Ta;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ngoài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 không có ai biết Con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ngoài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 và người nào mà Con muốn tỏ ra cùng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cũng không ai biết Cha.”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0">
                <a:latin typeface="Times New Roman" pitchFamily="18" charset="0"/>
                <a:cs typeface="Times New Roman" pitchFamily="18" charset="0"/>
              </a:rPr>
              <a:t>(Ma. 11:27)</a:t>
            </a:r>
            <a:endParaRPr lang="en-US" sz="18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51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96" y="1596317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10_(IV.1)</a:t>
            </a:r>
            <a:r>
              <a:rPr lang="vi-VN" sz="1800" b="0"/>
              <a:t>	</a:t>
            </a:r>
            <a:r>
              <a:rPr lang="en-US" sz="1800" b="0" smtClean="0"/>
              <a:t> “</a:t>
            </a:r>
            <a:r>
              <a:rPr lang="vi-VN" sz="1800" b="0" smtClean="0"/>
              <a:t>Phải </a:t>
            </a:r>
            <a:r>
              <a:rPr lang="vi-VN" sz="1800" b="0"/>
              <a:t>Nhận </a:t>
            </a:r>
            <a:r>
              <a:rPr lang="vi-VN" sz="1800" b="0"/>
              <a:t>Thức </a:t>
            </a:r>
            <a:r>
              <a:rPr lang="vi-VN" sz="1800" b="0" smtClean="0"/>
              <a:t>Đúng</a:t>
            </a:r>
            <a:r>
              <a:rPr lang="en-US" sz="1800" b="0" smtClean="0"/>
              <a:t>”</a:t>
            </a:r>
            <a:r>
              <a:rPr lang="vi-VN" sz="1800" b="0" smtClean="0"/>
              <a:t> </a:t>
            </a:r>
            <a:r>
              <a:rPr lang="vi-VN" sz="1800" b="0"/>
              <a:t>[Về Đức Chúa Trời]</a:t>
            </a:r>
            <a:r>
              <a:rPr lang="en-US" sz="1800" b="0" smtClean="0"/>
              <a:t> </a:t>
            </a:r>
            <a:br>
              <a:rPr lang="en-US" sz="1800" b="0" smtClean="0"/>
            </a:br>
            <a:r>
              <a:rPr lang="en-US" sz="1800" b="0">
                <a:solidFill>
                  <a:srgbClr val="FFFF00"/>
                </a:solidFill>
              </a:rPr>
              <a:t>(Ma. 11:27; Sv. 11:25-27)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32671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11_(IV.2)</a:t>
            </a:r>
            <a:r>
              <a:rPr lang="vi-VN" sz="1800" b="0"/>
              <a:t>	</a:t>
            </a:r>
            <a:r>
              <a:rPr lang="en-US" sz="1800" b="0" smtClean="0"/>
              <a:t> “</a:t>
            </a:r>
            <a:r>
              <a:rPr lang="vi-VN" sz="1800" b="0" smtClean="0"/>
              <a:t>Phải </a:t>
            </a:r>
            <a:r>
              <a:rPr lang="vi-VN" sz="1800" b="0"/>
              <a:t>Tuân </a:t>
            </a:r>
            <a:r>
              <a:rPr lang="vi-VN" sz="1800" b="0"/>
              <a:t>Thủ </a:t>
            </a:r>
            <a:r>
              <a:rPr lang="vi-VN" sz="1800" b="0" smtClean="0"/>
              <a:t>Nghiêm</a:t>
            </a:r>
            <a:r>
              <a:rPr lang="en-US" sz="1800" b="0" smtClean="0"/>
              <a:t>”</a:t>
            </a:r>
            <a:r>
              <a:rPr lang="vi-VN" sz="1800" b="0" smtClean="0"/>
              <a:t> </a:t>
            </a:r>
            <a:r>
              <a:rPr lang="vi-VN" sz="1800" b="0"/>
              <a:t>[Lời Đức Chúa Trời]</a:t>
            </a:r>
            <a:r>
              <a:rPr lang="en-US" sz="1800" b="0" smtClean="0"/>
              <a:t> </a:t>
            </a:r>
            <a:br>
              <a:rPr lang="en-US" sz="1800" b="0" smtClean="0"/>
            </a:br>
            <a:r>
              <a:rPr lang="en-US" sz="1800" b="0" smtClean="0">
                <a:solidFill>
                  <a:srgbClr val="FFFF00"/>
                </a:solidFill>
              </a:rPr>
              <a:t>(</a:t>
            </a:r>
            <a:r>
              <a:rPr lang="sv-SE" sz="1800" b="0">
                <a:solidFill>
                  <a:srgbClr val="FFFF00"/>
                </a:solidFill>
              </a:rPr>
              <a:t>2Phi. 1:21; Sv. 1:19-21</a:t>
            </a:r>
            <a:r>
              <a:rPr lang="en-US" sz="1800" b="0" smtClean="0">
                <a:solidFill>
                  <a:srgbClr val="FFFF00"/>
                </a:solidFill>
              </a:rPr>
              <a:t>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3010418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12_(IV.3)</a:t>
            </a:r>
            <a:r>
              <a:rPr lang="vi-VN" sz="1800" b="0"/>
              <a:t>	</a:t>
            </a:r>
            <a:r>
              <a:rPr lang="en-US" sz="1800" b="0" smtClean="0"/>
              <a:t> “</a:t>
            </a:r>
            <a:r>
              <a:rPr lang="vi-VN" sz="1800" b="0" smtClean="0"/>
              <a:t>Phải </a:t>
            </a:r>
            <a:r>
              <a:rPr lang="vi-VN" sz="1800" b="0"/>
              <a:t>Quan Hệ </a:t>
            </a:r>
            <a:r>
              <a:rPr lang="vi-VN" sz="1800" b="0"/>
              <a:t>Mật </a:t>
            </a:r>
            <a:r>
              <a:rPr lang="vi-VN" sz="1800" b="0" smtClean="0"/>
              <a:t>Thiết</a:t>
            </a:r>
            <a:r>
              <a:rPr lang="en-US" sz="1800" b="0" smtClean="0"/>
              <a:t>”</a:t>
            </a:r>
            <a:r>
              <a:rPr lang="vi-VN" sz="1800" b="0" smtClean="0"/>
              <a:t> </a:t>
            </a:r>
            <a:r>
              <a:rPr lang="vi-VN" sz="1800" b="0"/>
              <a:t>[Với Đức Chúa Trời]</a:t>
            </a:r>
            <a:r>
              <a:rPr lang="en-US" sz="1800" b="0" smtClean="0"/>
              <a:t> </a:t>
            </a:r>
            <a:br>
              <a:rPr lang="en-US" sz="1800" b="0" smtClean="0"/>
            </a:br>
            <a:r>
              <a:rPr lang="en-US" sz="1800" b="0">
                <a:solidFill>
                  <a:srgbClr val="FFFF00"/>
                </a:solidFill>
              </a:rPr>
              <a:t>(Hê. 4:16; Sv. 4:14-16)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7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96" y="1588953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en-US" sz="2400" b="0"/>
              <a:t>V</a:t>
            </a:r>
            <a:r>
              <a:rPr lang="en-US" sz="2400" b="0"/>
              <a:t>. </a:t>
            </a:r>
            <a:r>
              <a:rPr lang="en-US" sz="2400" b="0" smtClean="0"/>
              <a:t>“Giao </a:t>
            </a:r>
            <a:r>
              <a:rPr lang="en-US" sz="2400" b="0"/>
              <a:t>Tế Với </a:t>
            </a:r>
            <a:r>
              <a:rPr lang="en-US" sz="2400" b="0"/>
              <a:t>Thế </a:t>
            </a:r>
            <a:r>
              <a:rPr lang="en-US" sz="2400" b="0" smtClean="0"/>
              <a:t>Gian”</a:t>
            </a:r>
            <a:endParaRPr lang="en-US" sz="24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396" y="2313696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“Nhưng anh em là dòng giống được lựa chọn, là chức thầy tế lễ nhà vua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dân thánh, là dân thuộc về Đức Chúa Trời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hầu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anh em rao giảng nhân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Đấng đã gọi anh em ra khỏi nơi tối tăm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nơi sáng láng lạ lùng của Ngài;”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0">
                <a:latin typeface="Times New Roman" pitchFamily="18" charset="0"/>
                <a:cs typeface="Times New Roman" pitchFamily="18" charset="0"/>
              </a:rPr>
              <a:t>(1Phi. 2:9)</a:t>
            </a:r>
            <a:endParaRPr lang="en-US" sz="18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7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96" y="1596317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13_(V.1)</a:t>
            </a:r>
            <a:r>
              <a:rPr lang="vi-VN" sz="1800" b="0"/>
              <a:t>	</a:t>
            </a:r>
            <a:r>
              <a:rPr lang="en-US" sz="1800" b="0" smtClean="0"/>
              <a:t>“</a:t>
            </a:r>
            <a:r>
              <a:rPr lang="vi-VN" sz="1800" b="0" smtClean="0"/>
              <a:t>Phải </a:t>
            </a:r>
            <a:r>
              <a:rPr lang="vi-VN" sz="1800" b="0"/>
              <a:t>Làm Đại Biểu Của Đức </a:t>
            </a:r>
            <a:r>
              <a:rPr lang="vi-VN" sz="1800" b="0"/>
              <a:t>Chúa </a:t>
            </a:r>
            <a:r>
              <a:rPr lang="vi-VN" sz="1800" b="0" smtClean="0"/>
              <a:t>Trời</a:t>
            </a:r>
            <a:r>
              <a:rPr lang="en-US" sz="1800" b="0" smtClean="0"/>
              <a:t>”</a:t>
            </a:r>
            <a:r>
              <a:rPr lang="vi-VN" sz="1800" b="0" smtClean="0"/>
              <a:t> </a:t>
            </a:r>
            <a:r>
              <a:rPr lang="vi-VN" sz="1800" b="0"/>
              <a:t>[Trong Thế Gian]</a:t>
            </a:r>
            <a:r>
              <a:rPr lang="en-US" sz="1800" b="0" smtClean="0"/>
              <a:t> </a:t>
            </a:r>
            <a:br>
              <a:rPr lang="en-US" sz="1800" b="0" smtClean="0"/>
            </a:br>
            <a:r>
              <a:rPr lang="en-US" sz="1800" b="0">
                <a:solidFill>
                  <a:srgbClr val="FFFF00"/>
                </a:solidFill>
              </a:rPr>
              <a:t>(2Cô. 2:15-16; Sv. 2:14-17)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32671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14_(V.2)</a:t>
            </a:r>
            <a:r>
              <a:rPr lang="vi-VN" sz="1800" b="0"/>
              <a:t>	</a:t>
            </a:r>
            <a:r>
              <a:rPr lang="en-US" sz="1800" b="0" smtClean="0"/>
              <a:t>“</a:t>
            </a:r>
            <a:r>
              <a:rPr lang="vi-VN" sz="1800" b="0" smtClean="0"/>
              <a:t>Phải </a:t>
            </a:r>
            <a:r>
              <a:rPr lang="vi-VN" sz="1800" b="0"/>
              <a:t>Làm Tiêu Chuẩn Của Đức </a:t>
            </a:r>
            <a:r>
              <a:rPr lang="vi-VN" sz="1800" b="0"/>
              <a:t>Chúa </a:t>
            </a:r>
            <a:r>
              <a:rPr lang="vi-VN" sz="1800" b="0" smtClean="0"/>
              <a:t>Trời</a:t>
            </a:r>
            <a:r>
              <a:rPr lang="en-US" sz="1800" b="0" smtClean="0"/>
              <a:t>”</a:t>
            </a:r>
            <a:r>
              <a:rPr lang="vi-VN" sz="1800" b="0" smtClean="0"/>
              <a:t> </a:t>
            </a:r>
            <a:r>
              <a:rPr lang="vi-VN" sz="1800" b="0"/>
              <a:t>[Trong Thế Gian]</a:t>
            </a:r>
            <a:r>
              <a:rPr lang="en-US" sz="1800" b="0" smtClean="0"/>
              <a:t> </a:t>
            </a:r>
            <a:br>
              <a:rPr lang="en-US" sz="1800" b="0" smtClean="0"/>
            </a:br>
            <a:r>
              <a:rPr lang="en-US" sz="1800" b="0" smtClean="0">
                <a:solidFill>
                  <a:srgbClr val="FFFF00"/>
                </a:solidFill>
              </a:rPr>
              <a:t>(</a:t>
            </a:r>
            <a:r>
              <a:rPr lang="sv-SE" sz="1800" b="0">
                <a:solidFill>
                  <a:srgbClr val="FFFF00"/>
                </a:solidFill>
              </a:rPr>
              <a:t>1Gi. 2:17; Sv. 2:15-17</a:t>
            </a:r>
            <a:r>
              <a:rPr lang="en-US" sz="1800" b="0" smtClean="0">
                <a:solidFill>
                  <a:srgbClr val="FFFF00"/>
                </a:solidFill>
              </a:rPr>
              <a:t>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3010418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15_(V.3)</a:t>
            </a:r>
            <a:r>
              <a:rPr lang="vi-VN" sz="1800" b="0"/>
              <a:t>	</a:t>
            </a:r>
            <a:r>
              <a:rPr lang="en-US" sz="1800" b="0" smtClean="0"/>
              <a:t>“</a:t>
            </a:r>
            <a:r>
              <a:rPr lang="vi-VN" sz="1800" b="0" smtClean="0"/>
              <a:t>Phải </a:t>
            </a:r>
            <a:r>
              <a:rPr lang="vi-VN" sz="1800" b="0"/>
              <a:t>Làm Công Cụ Của Đức </a:t>
            </a:r>
            <a:r>
              <a:rPr lang="vi-VN" sz="1800" b="0"/>
              <a:t>Chúa </a:t>
            </a:r>
            <a:r>
              <a:rPr lang="vi-VN" sz="1800" b="0" smtClean="0"/>
              <a:t>Trời</a:t>
            </a:r>
            <a:r>
              <a:rPr lang="en-US" sz="1800" b="0" smtClean="0"/>
              <a:t>”</a:t>
            </a:r>
            <a:r>
              <a:rPr lang="vi-VN" sz="1800" b="0" smtClean="0"/>
              <a:t> </a:t>
            </a:r>
            <a:r>
              <a:rPr lang="vi-VN" sz="1800" b="0"/>
              <a:t>[Trong Thế Gian]</a:t>
            </a:r>
            <a:r>
              <a:rPr lang="en-US" sz="1800" b="0" smtClean="0"/>
              <a:t> </a:t>
            </a:r>
            <a:br>
              <a:rPr lang="en-US" sz="1800" b="0" smtClean="0"/>
            </a:br>
            <a:r>
              <a:rPr lang="en-US" sz="1800" b="0">
                <a:solidFill>
                  <a:srgbClr val="FFFF00"/>
                </a:solidFill>
              </a:rPr>
              <a:t>(1Phi. 2:9; Sv. 2:8-10)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415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96" y="1463059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en-US" sz="2400" b="0" smtClean="0"/>
              <a:t>VI. “Quan </a:t>
            </a:r>
            <a:r>
              <a:rPr lang="en-US" sz="2400" b="0"/>
              <a:t>Hệ Với </a:t>
            </a:r>
            <a:r>
              <a:rPr lang="en-US" sz="2400" b="0"/>
              <a:t>Hội </a:t>
            </a:r>
            <a:r>
              <a:rPr lang="en-US" sz="2400" b="0" smtClean="0"/>
              <a:t>Thánh”</a:t>
            </a:r>
            <a:endParaRPr lang="en-US" sz="24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396" y="2229465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1800" b="0" i="1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Ngài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muốn chúng ta không như trẻ con nữa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bị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người ta lừa đảo, bị mưu chước dỗ dành làm cho lầm lạc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mà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day động và dời đổi theo chiều gió của đạo lạc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nhưng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muốn cho chúng ta lấy lòng yêu thương nói ra lẽ chân thật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 mọi việc chúng ta đều được thêm lên trong Đấng làm đầu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tức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 Đấng Christ.”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0">
                <a:latin typeface="Times New Roman" pitchFamily="18" charset="0"/>
                <a:cs typeface="Times New Roman" pitchFamily="18" charset="0"/>
              </a:rPr>
              <a:t>(Êph. 4:14-15)</a:t>
            </a:r>
            <a:endParaRPr lang="en-US" sz="18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5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96" y="1596317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16_(VI.1)</a:t>
            </a:r>
            <a:r>
              <a:rPr lang="vi-VN" sz="1800" b="0"/>
              <a:t>	</a:t>
            </a:r>
            <a:r>
              <a:rPr lang="en-US" sz="1800" b="0" smtClean="0"/>
              <a:t> </a:t>
            </a:r>
            <a:r>
              <a:rPr lang="vi-VN" sz="1800" b="0" smtClean="0"/>
              <a:t>Phải </a:t>
            </a:r>
            <a:r>
              <a:rPr lang="vi-VN" sz="1800" b="0"/>
              <a:t>Sinh Hoạt Trong Hội Thánh</a:t>
            </a:r>
            <a:r>
              <a:rPr lang="en-US" sz="1800" b="0" smtClean="0"/>
              <a:t> </a:t>
            </a:r>
            <a:br>
              <a:rPr lang="en-US" sz="1800" b="0" smtClean="0"/>
            </a:br>
            <a:r>
              <a:rPr lang="en-US" sz="1800" b="0">
                <a:solidFill>
                  <a:srgbClr val="FFFF00"/>
                </a:solidFill>
              </a:rPr>
              <a:t>(Êph. 4:14-15; Sv. 4:11-16)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32671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17_(VI.2)</a:t>
            </a:r>
            <a:r>
              <a:rPr lang="vi-VN" sz="1800" b="0"/>
              <a:t>	</a:t>
            </a:r>
            <a:r>
              <a:rPr lang="en-US" sz="1800" b="0" smtClean="0"/>
              <a:t> </a:t>
            </a:r>
            <a:r>
              <a:rPr lang="vi-VN" sz="1800" b="0" smtClean="0"/>
              <a:t>Phải </a:t>
            </a:r>
            <a:r>
              <a:rPr lang="vi-VN" sz="1800" b="0"/>
              <a:t>Sinh Hoạt Cho Hội Thánh</a:t>
            </a:r>
            <a:r>
              <a:rPr lang="en-US" sz="1800" b="0" smtClean="0"/>
              <a:t> </a:t>
            </a:r>
            <a:br>
              <a:rPr lang="en-US" sz="1800" b="0" smtClean="0"/>
            </a:br>
            <a:r>
              <a:rPr lang="en-US" sz="1800" b="0" smtClean="0">
                <a:solidFill>
                  <a:srgbClr val="FFFF00"/>
                </a:solidFill>
              </a:rPr>
              <a:t>(</a:t>
            </a:r>
            <a:r>
              <a:rPr lang="sv-SE" sz="1800" b="0">
                <a:solidFill>
                  <a:srgbClr val="FFFF00"/>
                </a:solidFill>
              </a:rPr>
              <a:t>Hê. 10: 24-25; Sv. 10:19-25</a:t>
            </a:r>
            <a:r>
              <a:rPr lang="en-US" sz="1800" b="0" smtClean="0">
                <a:solidFill>
                  <a:srgbClr val="FFFF00"/>
                </a:solidFill>
              </a:rPr>
              <a:t>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3010418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18_(VI.3)</a:t>
            </a:r>
            <a:r>
              <a:rPr lang="vi-VN" sz="1800" b="0"/>
              <a:t>	</a:t>
            </a:r>
            <a:r>
              <a:rPr lang="en-US" sz="1800" b="0" smtClean="0"/>
              <a:t> </a:t>
            </a:r>
            <a:r>
              <a:rPr lang="vi-VN" sz="1800" b="0" smtClean="0"/>
              <a:t>Phải </a:t>
            </a:r>
            <a:r>
              <a:rPr lang="vi-VN" sz="1800" b="0"/>
              <a:t>Sinh Hoạt Vì Hội Thánh</a:t>
            </a:r>
            <a:r>
              <a:rPr lang="en-US" sz="1800" b="0" smtClean="0"/>
              <a:t> </a:t>
            </a:r>
            <a:br>
              <a:rPr lang="en-US" sz="1800" b="0" smtClean="0"/>
            </a:br>
            <a:r>
              <a:rPr lang="en-US" sz="1800" b="0">
                <a:solidFill>
                  <a:srgbClr val="FFFF00"/>
                </a:solidFill>
              </a:rPr>
              <a:t>(1Phi. 4:10-11; Sv. 4:7-11)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809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3182031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20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“Hãy nên thánh, </a:t>
            </a:r>
            <a:r>
              <a:rPr lang="vi-VN" sz="20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vì </a:t>
            </a:r>
            <a:r>
              <a:rPr lang="vi-VN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Ta là </a:t>
            </a:r>
            <a:r>
              <a:rPr lang="vi-VN" sz="20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thánh.”</a:t>
            </a:r>
            <a:r>
              <a:rPr lang="en-US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8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8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2000" b="0" smtClean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2000" b="0" smtClean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1Phi. 1:16</a:t>
            </a:r>
            <a:r>
              <a:rPr lang="vi-VN" sz="2000" b="0" smtClean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n-US" sz="20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09415" y="1603545"/>
            <a:ext cx="5947858" cy="1100537"/>
            <a:chOff x="1609415" y="1351333"/>
            <a:chExt cx="5947858" cy="1100537"/>
          </a:xfrm>
        </p:grpSpPr>
        <p:sp>
          <p:nvSpPr>
            <p:cNvPr id="7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613673" y="1646525"/>
              <a:ext cx="5943600" cy="27432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mtClean="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các </a:t>
              </a:r>
              <a:r>
                <a:rPr lang="en-US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nguyên tắc </a:t>
              </a:r>
              <a:r>
                <a:rPr lang="en-US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Kinh </a:t>
              </a:r>
              <a:r>
                <a:rPr lang="en-US" sz="3600" kern="10" smtClean="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Thánh về sống thánh khiết </a:t>
              </a:r>
              <a:endParaRPr lang="en-US" sz="3600" kern="10" spc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9" name="WordArt 3"/>
            <p:cNvSpPr>
              <a:spLocks noChangeArrowheads="1" noChangeShapeType="1" noTextEdit="1"/>
            </p:cNvSpPr>
            <p:nvPr/>
          </p:nvSpPr>
          <p:spPr bwMode="auto">
            <a:xfrm>
              <a:off x="2109870" y="1351333"/>
              <a:ext cx="4937760" cy="27432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mtClean="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Đời sống thánh khiết </a:t>
              </a:r>
              <a:r>
                <a:rPr lang="vi-VN" sz="3600" kern="10" smtClean="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là </a:t>
              </a:r>
              <a:r>
                <a:rPr lang="vi-VN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một </a:t>
              </a:r>
              <a:r>
                <a:rPr lang="vi-VN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tiến </a:t>
              </a:r>
              <a:r>
                <a:rPr lang="vi-VN" sz="3600" kern="10" smtClean="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trình</a:t>
              </a:r>
              <a:r>
                <a:rPr lang="en-US" sz="3600" kern="10" smtClean="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 áp dụng</a:t>
              </a:r>
              <a:endParaRPr lang="en-US" sz="3600" kern="10" spc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10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401624" y="1938523"/>
              <a:ext cx="2377440" cy="25603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vào đời sống để sống</a:t>
              </a:r>
              <a:endPara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609415" y="2223270"/>
              <a:ext cx="5943600" cy="2286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như một người được dành riêng cho Đức Chúa Trời!</a:t>
              </a:r>
              <a:endPara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581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1502815"/>
            <a:ext cx="9144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en-US" sz="2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</a:t>
            </a:r>
            <a:r>
              <a:rPr lang="en-US" sz="1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ÃY</a:t>
            </a:r>
            <a:r>
              <a:rPr lang="en-US" sz="2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1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2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1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HÁNH</a:t>
            </a:r>
            <a:r>
              <a:rPr lang="en-US" sz="2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sz="1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1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sz="1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1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HÁNH</a:t>
            </a:r>
            <a:r>
              <a:rPr lang="en-US" sz="24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400" b="0" i="1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274320">
              <a:defRPr/>
            </a:pPr>
            <a:endParaRPr lang="en-US" sz="500" b="0" i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274320"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(1Phi. 1:16)</a:t>
            </a:r>
            <a:endPara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3434754" y="216898"/>
            <a:ext cx="2286000" cy="2103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rPr>
              <a:t>I. Kinh Thánh</a:t>
            </a:r>
            <a:endParaRPr lang="en-US" sz="3600" kern="10" spc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846" y="257175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en-US" sz="1600" b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“thánh”: </a:t>
            </a:r>
            <a:r>
              <a:rPr lang="en-US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Gr. </a:t>
            </a:r>
            <a:r>
              <a:rPr lang="vi-VN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ἅγιος [</a:t>
            </a:r>
            <a:r>
              <a:rPr lang="en-US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hagios</a:t>
            </a:r>
            <a:r>
              <a:rPr lang="en-US" sz="16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defTabSz="274320">
              <a:defRPr/>
            </a:pPr>
            <a:r>
              <a:rPr lang="vi-VN" sz="1600" b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“được biệt riêng ra cho Đức Chúa Trời”</a:t>
            </a:r>
            <a:endParaRPr lang="en-US" sz="16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-9150" y="3189059"/>
            <a:ext cx="9144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600" b="0" i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Ấy là một tiến </a:t>
            </a:r>
            <a:r>
              <a:rPr lang="vi-VN" sz="1600" b="0" i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 </a:t>
            </a:r>
            <a:r>
              <a:rPr lang="vi-VN" sz="1600" b="0" i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áp </a:t>
            </a:r>
            <a:r>
              <a:rPr lang="vi-VN" sz="1600" b="0" i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dụng </a:t>
            </a:r>
            <a:r>
              <a:rPr lang="en-US" sz="1600" b="0" i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i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600" b="0" i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vi-VN" sz="1600" b="0" i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nguyên tắc </a:t>
            </a:r>
            <a:r>
              <a:rPr lang="vi-VN" sz="1600" b="0" i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Kinh </a:t>
            </a:r>
            <a:r>
              <a:rPr lang="vi-VN" sz="1600" b="0" i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1600" b="0" i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về sống thánh khiết</a:t>
            </a:r>
            <a:r>
              <a:rPr lang="vi-VN" sz="1600" b="0" i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0" i="1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274320">
              <a:defRPr/>
            </a:pPr>
            <a:r>
              <a:rPr lang="vi-VN" sz="1600" b="0" i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 </a:t>
            </a:r>
            <a:r>
              <a:rPr lang="vi-VN" sz="1600" b="0" i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đời sống để </a:t>
            </a:r>
            <a:r>
              <a:rPr lang="vi-VN" sz="1600" b="0" i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sống </a:t>
            </a:r>
            <a:endParaRPr lang="en-US" sz="1600" b="0" i="1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274320">
              <a:defRPr/>
            </a:pPr>
            <a:r>
              <a:rPr lang="vi-VN" sz="1600" b="0" i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vi-VN" sz="1600" b="0" i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 người được dành riêng cho Đức Chúa Trời!</a:t>
            </a:r>
            <a:r>
              <a:rPr lang="vi-VN" sz="1600" b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31910" y="1305814"/>
            <a:ext cx="91440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Lấy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cớ chi mà người ta sẽ biết rằng tôi cùng dân sự Ngài được ơn trước mặt Ngài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phải khi nào Ngài cùng đi với chúng tôi chăng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Thế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thì, tôi cùng dân sự Ngài sẽ được phân biệt với muôn dân trên mặt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(Xuất. 33:16)</a:t>
            </a:r>
          </a:p>
          <a:p>
            <a:pPr defTabSz="274320">
              <a:defRPr/>
            </a:pPr>
            <a:endParaRPr lang="en-US" sz="18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274320">
              <a:defRPr/>
            </a:pP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Vì ngươi là một dân thánh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Giêhôva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 Chúa Trời ngươi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Ngài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 chọn ngươi trong muôn dân trên mặt đất, đặng làm một dân thuộc riêng về Ngài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(Phục. 7:6)</a:t>
            </a:r>
          </a:p>
          <a:p>
            <a:pPr defTabSz="274320">
              <a:defRPr/>
            </a:pPr>
            <a:endParaRPr lang="en-US" sz="1800" b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274320">
              <a:defRPr/>
            </a:pP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ai giữ mình cho khỏi những điều ô uế đó, thì sẽ như cái bình quí trọng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 thánh, có ích cho chủ mình và sẵn sàng cho mọi việc lành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(2Ti. 2:21)</a:t>
            </a:r>
            <a:endParaRPr lang="en-US" sz="18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1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00" y="175491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en-US" sz="2400" b="0"/>
              <a:t>I</a:t>
            </a:r>
            <a:r>
              <a:rPr lang="en-US" sz="2400" b="0"/>
              <a:t>. </a:t>
            </a:r>
            <a:r>
              <a:rPr lang="en-US" sz="2400" b="0" smtClean="0"/>
              <a:t>“Xác </a:t>
            </a:r>
            <a:r>
              <a:rPr lang="en-US" sz="2400" b="0"/>
              <a:t>Lập Về </a:t>
            </a:r>
            <a:r>
              <a:rPr lang="en-US" sz="2400" b="0"/>
              <a:t>Phận </a:t>
            </a:r>
            <a:r>
              <a:rPr lang="en-US" sz="2400" b="0" smtClean="0"/>
              <a:t>Sự”</a:t>
            </a:r>
            <a:endParaRPr lang="en-US" sz="24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3343734" y="163761"/>
            <a:ext cx="2468880" cy="27432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rPr>
              <a:t>II. </a:t>
            </a:r>
            <a:r>
              <a:rPr lang="en-US" sz="3600" kern="10" spc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rPr>
              <a:t>Các Phần Chính</a:t>
            </a:r>
            <a:endParaRPr lang="en-US" sz="3600" kern="10" spc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396" y="2507850"/>
            <a:ext cx="9144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“Nhưng chúng ta là công dân trên trời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ấy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 từ nơi đó mà chúng ta trông đợi Cứu Chúa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mình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 Chúa Jêsus Christ,”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0">
                <a:latin typeface="Times New Roman" pitchFamily="18" charset="0"/>
                <a:cs typeface="Times New Roman" pitchFamily="18" charset="0"/>
              </a:rPr>
              <a:t>(Phlp. 3:20)</a:t>
            </a:r>
            <a:endParaRPr lang="en-US" sz="18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0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96" y="1596317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en-US" sz="1800" b="0"/>
              <a:t>1_(I.1)</a:t>
            </a:r>
            <a:r>
              <a:rPr lang="en-US" sz="1800" b="0"/>
              <a:t>	</a:t>
            </a:r>
            <a:r>
              <a:rPr lang="en-US" sz="1800" b="0" smtClean="0"/>
              <a:t> “Phải </a:t>
            </a:r>
            <a:r>
              <a:rPr lang="en-US" sz="1800" b="0"/>
              <a:t>Sống Chức Phận </a:t>
            </a:r>
            <a:r>
              <a:rPr lang="en-US" sz="1800" b="0"/>
              <a:t>Thánh </a:t>
            </a:r>
            <a:r>
              <a:rPr lang="en-US" sz="1800" b="0" smtClean="0"/>
              <a:t>Đồ” </a:t>
            </a:r>
            <a:br>
              <a:rPr lang="en-US" sz="1800" b="0" smtClean="0"/>
            </a:br>
            <a:r>
              <a:rPr lang="en-US" sz="1800" b="0" smtClean="0">
                <a:solidFill>
                  <a:srgbClr val="FFFF00"/>
                </a:solidFill>
              </a:rPr>
              <a:t>(</a:t>
            </a:r>
            <a:r>
              <a:rPr lang="en-US" sz="1800" b="0">
                <a:solidFill>
                  <a:srgbClr val="FFFF00"/>
                </a:solidFill>
              </a:rPr>
              <a:t>Êph. 4:1; Sv. 4:1-6)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32671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en-US" sz="1800" b="0"/>
              <a:t>2_(I.2)</a:t>
            </a:r>
            <a:r>
              <a:rPr lang="en-US" sz="1800" b="0"/>
              <a:t>	</a:t>
            </a:r>
            <a:r>
              <a:rPr lang="en-US" sz="1800" b="0" smtClean="0"/>
              <a:t> “Phải </a:t>
            </a:r>
            <a:r>
              <a:rPr lang="en-US" sz="1800" b="0"/>
              <a:t>Sống Chức Phận </a:t>
            </a:r>
            <a:r>
              <a:rPr lang="en-US" sz="1800" b="0"/>
              <a:t>Môn </a:t>
            </a:r>
            <a:r>
              <a:rPr lang="en-US" sz="1800" b="0" smtClean="0"/>
              <a:t>Đồ” </a:t>
            </a:r>
            <a:br>
              <a:rPr lang="en-US" sz="1800" b="0" smtClean="0"/>
            </a:br>
            <a:r>
              <a:rPr lang="en-US" sz="1800" b="0" smtClean="0">
                <a:solidFill>
                  <a:srgbClr val="FFFF00"/>
                </a:solidFill>
              </a:rPr>
              <a:t>(</a:t>
            </a:r>
            <a:r>
              <a:rPr lang="en-US" sz="1800" b="0">
                <a:solidFill>
                  <a:srgbClr val="FFFF00"/>
                </a:solidFill>
              </a:rPr>
              <a:t>Lu. 14:26-27; Sv. 14:25-27)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3010418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en-US" sz="1800" b="0"/>
              <a:t>3_(I.3)</a:t>
            </a:r>
            <a:r>
              <a:rPr lang="en-US" sz="1800" b="0"/>
              <a:t>	</a:t>
            </a:r>
            <a:r>
              <a:rPr lang="en-US" sz="1800" b="0" smtClean="0"/>
              <a:t> “Phải </a:t>
            </a:r>
            <a:r>
              <a:rPr lang="en-US" sz="1800" b="0"/>
              <a:t>Sống Chức Phận Công Dân </a:t>
            </a:r>
            <a:r>
              <a:rPr lang="en-US" sz="1800" b="0"/>
              <a:t>Thiên </a:t>
            </a:r>
            <a:r>
              <a:rPr lang="en-US" sz="1800" b="0" smtClean="0"/>
              <a:t>Đàng” </a:t>
            </a:r>
            <a:br>
              <a:rPr lang="en-US" sz="1800" b="0" smtClean="0"/>
            </a:br>
            <a:r>
              <a:rPr lang="en-US" sz="1800" b="0" smtClean="0">
                <a:solidFill>
                  <a:srgbClr val="FFFF00"/>
                </a:solidFill>
              </a:rPr>
              <a:t>(</a:t>
            </a:r>
            <a:r>
              <a:rPr lang="en-US" sz="1800" b="0">
                <a:solidFill>
                  <a:srgbClr val="FFFF00"/>
                </a:solidFill>
              </a:rPr>
              <a:t>Phlp. 3:20; Sv. 3:17-21)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42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96" y="1588953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en-US" sz="2400" b="0"/>
              <a:t>II</a:t>
            </a:r>
            <a:r>
              <a:rPr lang="en-US" sz="2400" b="0"/>
              <a:t>. </a:t>
            </a:r>
            <a:r>
              <a:rPr lang="en-US" sz="2400" b="0" smtClean="0"/>
              <a:t>“Tự </a:t>
            </a:r>
            <a:r>
              <a:rPr lang="en-US" sz="2400" b="0"/>
              <a:t>Thức Về </a:t>
            </a:r>
            <a:r>
              <a:rPr lang="en-US" sz="2400" b="0"/>
              <a:t>Nhu </a:t>
            </a:r>
            <a:r>
              <a:rPr lang="en-US" sz="2400" b="0" smtClean="0"/>
              <a:t>Cần”</a:t>
            </a:r>
            <a:endParaRPr lang="en-US" sz="24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396" y="2369351"/>
            <a:ext cx="91440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“Nhưng tôi nay là người thể nào, là nhờ ơn Đức Chúa Trời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 Ngài ban cho tôi cũng không phải là uổng vậy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Trái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lại, tôi đã làm nhiều việc hơn các người khác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nhưng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 phải tôi, bèn là ơn Đức Chúa Trời đã ở cùng tôi.”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0">
                <a:latin typeface="Times New Roman" pitchFamily="18" charset="0"/>
                <a:cs typeface="Times New Roman" pitchFamily="18" charset="0"/>
              </a:rPr>
              <a:t>(1Cô. 15:10)</a:t>
            </a:r>
            <a:endParaRPr lang="en-US" sz="18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26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96" y="1596317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en-US" sz="1800" b="0"/>
              <a:t>4</a:t>
            </a:r>
            <a:r>
              <a:rPr lang="en-US" sz="1800" b="0"/>
              <a:t>_(</a:t>
            </a:r>
            <a:r>
              <a:rPr lang="en-US" sz="1800" b="0" smtClean="0"/>
              <a:t>II.1) “Một </a:t>
            </a:r>
            <a:r>
              <a:rPr lang="en-US" sz="1800" b="0"/>
              <a:t>Sự Bất Lực </a:t>
            </a:r>
            <a:r>
              <a:rPr lang="en-US" sz="1800" b="0"/>
              <a:t>Thực </a:t>
            </a:r>
            <a:r>
              <a:rPr lang="en-US" sz="1800" b="0" smtClean="0"/>
              <a:t>Sự”</a:t>
            </a:r>
            <a:r>
              <a:rPr lang="en-US" sz="1800" b="0"/>
              <a:t/>
            </a:r>
            <a:br>
              <a:rPr lang="en-US" sz="1800" b="0"/>
            </a:br>
            <a:r>
              <a:rPr lang="en-US" sz="1800" b="0" smtClean="0">
                <a:solidFill>
                  <a:srgbClr val="FFFF00"/>
                </a:solidFill>
              </a:rPr>
              <a:t>(</a:t>
            </a:r>
            <a:r>
              <a:rPr lang="en-US" sz="1800" b="0">
                <a:solidFill>
                  <a:srgbClr val="FFFF00"/>
                </a:solidFill>
              </a:rPr>
              <a:t>Rô. 7:14-15; Sv. 7:13-25</a:t>
            </a:r>
            <a:r>
              <a:rPr lang="en-US" sz="1800" b="0" smtClean="0">
                <a:solidFill>
                  <a:srgbClr val="FFFF00"/>
                </a:solidFill>
              </a:rPr>
              <a:t>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32671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en-US" sz="1800" b="0"/>
              <a:t>5_(</a:t>
            </a:r>
            <a:r>
              <a:rPr lang="en-US" sz="1800" b="0"/>
              <a:t>II.2</a:t>
            </a:r>
            <a:r>
              <a:rPr lang="en-US" sz="1800" b="0" smtClean="0"/>
              <a:t>) “Một </a:t>
            </a:r>
            <a:r>
              <a:rPr lang="en-US" sz="1800" b="0"/>
              <a:t>Sự Phụ Thuộc </a:t>
            </a:r>
            <a:r>
              <a:rPr lang="en-US" sz="1800" b="0"/>
              <a:t>Thực </a:t>
            </a:r>
            <a:r>
              <a:rPr lang="en-US" sz="1800" b="0" smtClean="0"/>
              <a:t>Sự”</a:t>
            </a:r>
          </a:p>
          <a:p>
            <a:pPr lvl="1" defTabSz="274320">
              <a:defRPr/>
            </a:pPr>
            <a:r>
              <a:rPr lang="en-US" sz="1800" b="0">
                <a:solidFill>
                  <a:srgbClr val="FFFF00"/>
                </a:solidFill>
              </a:rPr>
              <a:t>(1Cô. 4:7; Sv. 4:6-7)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3010418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6_(</a:t>
            </a:r>
            <a:r>
              <a:rPr lang="vi-VN" sz="1800" b="0"/>
              <a:t>II.3</a:t>
            </a:r>
            <a:r>
              <a:rPr lang="vi-VN" sz="1800" b="0" smtClean="0"/>
              <a:t>)</a:t>
            </a:r>
            <a:r>
              <a:rPr lang="en-US" sz="1800" b="0" smtClean="0"/>
              <a:t> “</a:t>
            </a:r>
            <a:r>
              <a:rPr lang="vi-VN" sz="1800" b="0" smtClean="0"/>
              <a:t>Một </a:t>
            </a:r>
            <a:r>
              <a:rPr lang="vi-VN" sz="1800" b="0"/>
              <a:t>Sự Nương Cậy </a:t>
            </a:r>
            <a:r>
              <a:rPr lang="vi-VN" sz="1800" b="0"/>
              <a:t>Tất </a:t>
            </a:r>
            <a:r>
              <a:rPr lang="vi-VN" sz="1800" b="0" smtClean="0"/>
              <a:t>Yếu</a:t>
            </a:r>
            <a:r>
              <a:rPr lang="en-US" sz="1800" b="0" smtClean="0"/>
              <a:t>”</a:t>
            </a:r>
            <a:br>
              <a:rPr lang="en-US" sz="1800" b="0" smtClean="0"/>
            </a:br>
            <a:r>
              <a:rPr lang="vi-VN" sz="1800" b="0">
                <a:solidFill>
                  <a:srgbClr val="FFFF00"/>
                </a:solidFill>
              </a:rPr>
              <a:t>(1Cô. 15:10)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351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96" y="1588953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en-US" sz="2400" b="0"/>
              <a:t>III</a:t>
            </a:r>
            <a:r>
              <a:rPr lang="en-US" sz="2400" b="0"/>
              <a:t>. </a:t>
            </a:r>
            <a:r>
              <a:rPr lang="en-US" sz="2400" b="0" smtClean="0"/>
              <a:t>“Xử </a:t>
            </a:r>
            <a:r>
              <a:rPr lang="en-US" sz="2400" b="0"/>
              <a:t>Sự Với </a:t>
            </a:r>
            <a:r>
              <a:rPr lang="en-US" sz="2400" b="0"/>
              <a:t>Bản </a:t>
            </a:r>
            <a:r>
              <a:rPr lang="en-US" sz="2400" b="0" smtClean="0"/>
              <a:t>Thân”</a:t>
            </a:r>
            <a:endParaRPr lang="en-US" sz="24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396" y="2408461"/>
            <a:ext cx="9144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“Vả, chúng ta biết rằng nếu nhà tạm của chúng ta dưới đất đổ nát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 ta lại có nhà đời đời tại trên trời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bởi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 Chúa Trời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vi-VN" sz="18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phải bởi tay người làm ra.”</a:t>
            </a:r>
            <a: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8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0">
                <a:latin typeface="Times New Roman" pitchFamily="18" charset="0"/>
                <a:cs typeface="Times New Roman" pitchFamily="18" charset="0"/>
              </a:rPr>
              <a:t>(2Cô. 5:1)</a:t>
            </a:r>
            <a:endParaRPr lang="en-US" sz="1800" b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96" y="1596317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7</a:t>
            </a:r>
            <a:r>
              <a:rPr lang="vi-VN" sz="1800" b="0"/>
              <a:t>_(</a:t>
            </a:r>
            <a:r>
              <a:rPr lang="vi-VN" sz="1800" b="0" smtClean="0"/>
              <a:t>III.1)</a:t>
            </a:r>
            <a:r>
              <a:rPr lang="en-US" sz="1800" b="0" smtClean="0"/>
              <a:t> “</a:t>
            </a:r>
            <a:r>
              <a:rPr lang="vi-VN" sz="1800" b="0" smtClean="0"/>
              <a:t>Phải </a:t>
            </a:r>
            <a:r>
              <a:rPr lang="vi-VN" sz="1800" b="0"/>
              <a:t>Làm Con </a:t>
            </a:r>
            <a:r>
              <a:rPr lang="vi-VN" sz="1800" b="0"/>
              <a:t>Người </a:t>
            </a:r>
            <a:r>
              <a:rPr lang="vi-VN" sz="1800" b="0" smtClean="0"/>
              <a:t>Mới</a:t>
            </a:r>
            <a:r>
              <a:rPr lang="en-US" sz="1800" b="0" smtClean="0"/>
              <a:t>” </a:t>
            </a:r>
            <a:br>
              <a:rPr lang="en-US" sz="1800" b="0" smtClean="0"/>
            </a:br>
            <a:r>
              <a:rPr lang="en-US" sz="1800" b="0">
                <a:solidFill>
                  <a:srgbClr val="FFFF00"/>
                </a:solidFill>
              </a:rPr>
              <a:t>(2Cô. 5:17)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32671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8</a:t>
            </a:r>
            <a:r>
              <a:rPr lang="vi-VN" sz="1800" b="0"/>
              <a:t>_(</a:t>
            </a:r>
            <a:r>
              <a:rPr lang="vi-VN" sz="1800" b="0" smtClean="0"/>
              <a:t>III.2)</a:t>
            </a:r>
            <a:r>
              <a:rPr lang="en-US" sz="1800" b="0" smtClean="0"/>
              <a:t> “</a:t>
            </a:r>
            <a:r>
              <a:rPr lang="vi-VN" sz="1800" b="0" smtClean="0"/>
              <a:t>Phải </a:t>
            </a:r>
            <a:r>
              <a:rPr lang="vi-VN" sz="1800" b="0"/>
              <a:t>Thuần Khiết Về Con Người </a:t>
            </a:r>
            <a:r>
              <a:rPr lang="vi-VN" sz="1800" b="0"/>
              <a:t>Bề </a:t>
            </a:r>
            <a:r>
              <a:rPr lang="vi-VN" sz="1800" b="0" smtClean="0"/>
              <a:t>Trong</a:t>
            </a:r>
            <a:r>
              <a:rPr lang="en-US" sz="1800" b="0" smtClean="0"/>
              <a:t>” </a:t>
            </a:r>
            <a:br>
              <a:rPr lang="en-US" sz="1800" b="0" smtClean="0"/>
            </a:br>
            <a:r>
              <a:rPr lang="en-US" sz="1800" b="0">
                <a:solidFill>
                  <a:srgbClr val="FFFF00"/>
                </a:solidFill>
              </a:rPr>
              <a:t>(Php. 4:8-9)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3010418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defTabSz="274320">
              <a:defRPr/>
            </a:pPr>
            <a:r>
              <a:rPr lang="vi-VN" sz="1800" b="0"/>
              <a:t>9</a:t>
            </a:r>
            <a:r>
              <a:rPr lang="vi-VN" sz="1800" b="0"/>
              <a:t>_(</a:t>
            </a:r>
            <a:r>
              <a:rPr lang="vi-VN" sz="1800" b="0" smtClean="0"/>
              <a:t>III.3)</a:t>
            </a:r>
            <a:r>
              <a:rPr lang="en-US" sz="1800" b="0" smtClean="0"/>
              <a:t> “</a:t>
            </a:r>
            <a:r>
              <a:rPr lang="vi-VN" sz="1800" b="0" smtClean="0"/>
              <a:t>Phải </a:t>
            </a:r>
            <a:r>
              <a:rPr lang="vi-VN" sz="1800" b="0"/>
              <a:t>Trong Sáng Về Con Người </a:t>
            </a:r>
            <a:r>
              <a:rPr lang="vi-VN" sz="1800" b="0"/>
              <a:t>Bề </a:t>
            </a:r>
            <a:r>
              <a:rPr lang="vi-VN" sz="1800" b="0" smtClean="0"/>
              <a:t>Ngoài</a:t>
            </a:r>
            <a:r>
              <a:rPr lang="en-US" sz="1800" b="0" smtClean="0"/>
              <a:t>” </a:t>
            </a:r>
            <a:br>
              <a:rPr lang="en-US" sz="1800" b="0" smtClean="0"/>
            </a:br>
            <a:r>
              <a:rPr lang="en-US" sz="1800" b="0">
                <a:solidFill>
                  <a:srgbClr val="FFFF00"/>
                </a:solidFill>
              </a:rPr>
              <a:t>(Rô. 12:1-2)</a:t>
            </a:r>
            <a:endParaRPr lang="en-US" sz="1800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31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4740</TotalTime>
  <Words>471</Words>
  <Application>Microsoft Office PowerPoint</Application>
  <PresentationFormat>On-screen Show (16:9)</PresentationFormat>
  <Paragraphs>86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Doan Nhat Tan</cp:lastModifiedBy>
  <cp:revision>315</cp:revision>
  <dcterms:created xsi:type="dcterms:W3CDTF">2013-08-21T19:17:07Z</dcterms:created>
  <dcterms:modified xsi:type="dcterms:W3CDTF">2018-09-21T21:22:53Z</dcterms:modified>
</cp:coreProperties>
</file>